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4574" r:id="rId1"/>
  </p:sldMasterIdLst>
  <p:notesMasterIdLst>
    <p:notesMasterId r:id="rId15"/>
  </p:notesMasterIdLst>
  <p:handoutMasterIdLst>
    <p:handoutMasterId r:id="rId16"/>
  </p:handoutMasterIdLst>
  <p:sldIdLst>
    <p:sldId id="272" r:id="rId2"/>
    <p:sldId id="273" r:id="rId3"/>
    <p:sldId id="259" r:id="rId4"/>
    <p:sldId id="271" r:id="rId5"/>
    <p:sldId id="268" r:id="rId6"/>
    <p:sldId id="260" r:id="rId7"/>
    <p:sldId id="269" r:id="rId8"/>
    <p:sldId id="270" r:id="rId9"/>
    <p:sldId id="267" r:id="rId10"/>
    <p:sldId id="261" r:id="rId11"/>
    <p:sldId id="274" r:id="rId12"/>
    <p:sldId id="263" r:id="rId13"/>
    <p:sldId id="264" r:id="rId14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veloping insights with Microsoft Graph" id="{7E829F76-CD83-44A3-B3F7-007301260BD8}">
          <p14:sldIdLst>
            <p14:sldId id="272"/>
            <p14:sldId id="273"/>
            <p14:sldId id="259"/>
            <p14:sldId id="271"/>
            <p14:sldId id="268"/>
            <p14:sldId id="260"/>
            <p14:sldId id="269"/>
            <p14:sldId id="270"/>
            <p14:sldId id="267"/>
            <p14:sldId id="261"/>
          </p14:sldIdLst>
        </p14:section>
        <p14:section name="Summary" id="{0515D85C-C91E-4BDB-B673-651C2D8A364D}">
          <p14:sldIdLst>
            <p14:sldId id="274"/>
            <p14:sldId id="263"/>
            <p14:sldId id="264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2F2F"/>
    <a:srgbClr val="787878"/>
    <a:srgbClr val="595959"/>
    <a:srgbClr val="A6A6A6"/>
    <a:srgbClr val="7F7F7F"/>
    <a:srgbClr val="00BCF2"/>
    <a:srgbClr val="FFFFFF"/>
    <a:srgbClr val="000A18"/>
    <a:srgbClr val="BCEEFC"/>
    <a:srgbClr val="FFB6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1529" autoAdjust="0"/>
    <p:restoredTop sz="95046" autoAdjust="0"/>
  </p:normalViewPr>
  <p:slideViewPr>
    <p:cSldViewPr snapToGrid="0">
      <p:cViewPr varScale="1">
        <p:scale>
          <a:sx n="86" d="100"/>
          <a:sy n="86" d="100"/>
        </p:scale>
        <p:origin x="1192" y="2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 showGuides="1">
      <p:cViewPr varScale="1">
        <p:scale>
          <a:sx n="60" d="100"/>
          <a:sy n="60" d="100"/>
        </p:scale>
        <p:origin x="3187" y="3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D0CB2F-F0BF-435A-A27A-2EC15087F634}" type="datetime8">
              <a:rPr lang="en-US" smtClean="0">
                <a:latin typeface="Segoe UI" pitchFamily="34" charset="0"/>
              </a:rPr>
              <a:t>10/25/17 5:54 AM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4.jpg>
</file>

<file path=ppt/media/image5.jpg>
</file>

<file path=ppt/media/image6.jpg>
</file>

<file path=ppt/media/image7.jp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D18B56EA-E28F-4F92-9F16-7A6F2501B303}" type="datetime8">
              <a:rPr lang="en-US" smtClean="0"/>
              <a:t>10/25/17 5:54 AM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10/25/17 5:54 AM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833709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10/25/17 5:54 AM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937570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00" b="1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Important:</a:t>
            </a: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 APIs under the /beta version in Microsoft Graph are in preview and are subject to change. Use of these APIs in production applications is not supported.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10/25/17 5:54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51501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00" b="1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Note</a:t>
            </a: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: We are currently working on populating the results of the Shared API with data. There may be some data missing in the first weeks after release.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10/25/17 5:54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34954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10/25/17 5:54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81399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10/25/17 5:54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19338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10/25/17 5:54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28577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trike="noStrike" spc="-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0402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 strike="noStrike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693621346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bg1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5374428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826113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0008019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56530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Photo layout 1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354763" y="0"/>
            <a:ext cx="6081712" cy="6994525"/>
          </a:xfrm>
          <a:blipFill dpi="0" rotWithShape="1">
            <a:blip r:embed="rId2"/>
            <a:srcRect/>
            <a:tile tx="-1530350" ty="0" sx="66000" sy="66000" flip="none" algn="tl"/>
          </a:blipFill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971950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1: one column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4853623" cy="615553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pt-BR" dirty="0"/>
              <a:t>Subhead Segoe UI Regular 20/24. Em volor resequaectur.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2761498"/>
            <a:ext cx="4853622" cy="2818376"/>
          </a:xfrm>
        </p:spPr>
        <p:txBody>
          <a:bodyPr lIns="0" tIns="0" rIns="0" bIns="0"/>
          <a:lstStyle>
            <a:lvl1pPr marL="285750" indent="-285750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="0" i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00600497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2: two columns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199644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199644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306414876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3</a:t>
            </a:r>
          </a:p>
        </p:txBody>
      </p:sp>
    </p:spTree>
    <p:extLst>
      <p:ext uri="{BB962C8B-B14F-4D97-AF65-F5344CB8AC3E}">
        <p14:creationId xmlns:p14="http://schemas.microsoft.com/office/powerpoint/2010/main" val="3573086381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hart Placeholder 6"/>
          <p:cNvSpPr>
            <a:spLocks noGrp="1"/>
          </p:cNvSpPr>
          <p:nvPr>
            <p:ph type="chart" sz="quarter" idx="21"/>
          </p:nvPr>
        </p:nvSpPr>
        <p:spPr>
          <a:xfrm>
            <a:off x="465139" y="2168525"/>
            <a:ext cx="3690933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Chart examples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773736"/>
            <a:ext cx="3690937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5" y="5931090"/>
            <a:ext cx="369093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9442" y="5773736"/>
            <a:ext cx="3679822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4389438" y="5931090"/>
            <a:ext cx="3679825" cy="307777"/>
          </a:xfrm>
        </p:spPr>
        <p:txBody>
          <a:bodyPr vert="horz" wrap="square" lIns="0" tIns="0" rIns="0" bIns="0" rtlCol="0">
            <a:spAutoFit/>
          </a:bodyPr>
          <a:lstStyle>
            <a:lvl1pPr>
              <a:tabLst/>
              <a:defRPr lang="en-US" sz="1000" b="0" i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8302626" y="5773736"/>
            <a:ext cx="3702056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8302625" y="5931090"/>
            <a:ext cx="3702053" cy="307777"/>
          </a:xfrm>
        </p:spPr>
        <p:txBody>
          <a:bodyPr vert="horz" wrap="square" lIns="0" tIns="0" rIns="0" bIns="0" rtlCol="0">
            <a:spAutoFit/>
          </a:bodyPr>
          <a:lstStyle>
            <a:lvl1pPr marL="463550" indent="-463550">
              <a:tabLst/>
              <a:defRPr lang="en-US" sz="1000" b="0" i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20" name="Chart Placeholder 6"/>
          <p:cNvSpPr>
            <a:spLocks noGrp="1"/>
          </p:cNvSpPr>
          <p:nvPr>
            <p:ph type="chart" sz="quarter" idx="22"/>
          </p:nvPr>
        </p:nvSpPr>
        <p:spPr>
          <a:xfrm>
            <a:off x="4389438" y="2168525"/>
            <a:ext cx="3679825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1" name="Chart Placeholder 6"/>
          <p:cNvSpPr>
            <a:spLocks noGrp="1"/>
          </p:cNvSpPr>
          <p:nvPr>
            <p:ph type="chart" sz="quarter" idx="23"/>
          </p:nvPr>
        </p:nvSpPr>
        <p:spPr>
          <a:xfrm>
            <a:off x="8302624" y="2168525"/>
            <a:ext cx="3695701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435513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Table styling</a:t>
            </a:r>
          </a:p>
        </p:txBody>
      </p:sp>
      <p:sp>
        <p:nvSpPr>
          <p:cNvPr id="4" name="Table Placeholder 3"/>
          <p:cNvSpPr>
            <a:spLocks noGrp="1"/>
          </p:cNvSpPr>
          <p:nvPr>
            <p:ph type="tbl" sz="quarter" idx="10"/>
          </p:nvPr>
        </p:nvSpPr>
        <p:spPr>
          <a:xfrm>
            <a:off x="465138" y="2168525"/>
            <a:ext cx="11533187" cy="4371975"/>
          </a:xfrm>
        </p:spPr>
        <p:txBody>
          <a:bodyPr/>
          <a:lstStyle/>
          <a:p>
            <a:r>
              <a:rPr lang="en-US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751067704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grpSp>
        <p:nvGrpSpPr>
          <p:cNvPr id="7" name="Group 6"/>
          <p:cNvGrpSpPr/>
          <p:nvPr userDrawn="1"/>
        </p:nvGrpSpPr>
        <p:grpSpPr>
          <a:xfrm>
            <a:off x="465139" y="449264"/>
            <a:ext cx="933131" cy="200341"/>
            <a:chOff x="465139" y="449264"/>
            <a:chExt cx="933131" cy="200341"/>
          </a:xfrm>
        </p:grpSpPr>
        <p:pic>
          <p:nvPicPr>
            <p:cNvPr id="97" name="Picture 96"/>
            <p:cNvPicPr>
              <a:picLocks noChangeAspect="1"/>
            </p:cNvPicPr>
            <p:nvPr userDrawn="1"/>
          </p:nvPicPr>
          <p:blipFill rotWithShape="1">
            <a:blip r:embed="rId2"/>
            <a:srcRect l="26716" r="872" b="4064"/>
            <a:stretch/>
          </p:blipFill>
          <p:spPr bwMode="black">
            <a:xfrm>
              <a:off x="721996" y="459092"/>
              <a:ext cx="676274" cy="187779"/>
            </a:xfrm>
            <a:prstGeom prst="rect">
              <a:avLst/>
            </a:prstGeom>
          </p:spPr>
        </p:pic>
        <p:pic>
          <p:nvPicPr>
            <p:cNvPr id="64" name="MS logo gray - EMF"/>
            <p:cNvPicPr>
              <a:picLocks noChangeAspect="1"/>
            </p:cNvPicPr>
            <p:nvPr userDrawn="1"/>
          </p:nvPicPr>
          <p:blipFill rotWithShape="1">
            <a:blip r:embed="rId3"/>
            <a:srcRect r="76414"/>
            <a:stretch/>
          </p:blipFill>
          <p:spPr bwMode="black">
            <a:xfrm>
              <a:off x="465139" y="449264"/>
              <a:ext cx="220661" cy="2003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034824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1873885"/>
            <a:ext cx="8229599" cy="1828800"/>
          </a:xfrm>
          <a:noFill/>
        </p:spPr>
        <p:txBody>
          <a:bodyPr lIns="0" tIns="0" rIns="0" bIns="0" anchor="t" anchorCtr="0"/>
          <a:lstStyle>
            <a:lvl1pPr>
              <a:lnSpc>
                <a:spcPts val="3000"/>
              </a:lnSpc>
              <a:defRPr sz="2800" spc="-15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76909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 userDrawn="1"/>
        </p:nvGrpSpPr>
        <p:grpSpPr>
          <a:xfrm>
            <a:off x="465139" y="449264"/>
            <a:ext cx="933131" cy="200341"/>
            <a:chOff x="465139" y="449264"/>
            <a:chExt cx="933131" cy="200341"/>
          </a:xfrm>
        </p:grpSpPr>
        <p:pic>
          <p:nvPicPr>
            <p:cNvPr id="5" name="Picture 4"/>
            <p:cNvPicPr>
              <a:picLocks noChangeAspect="1"/>
            </p:cNvPicPr>
            <p:nvPr userDrawn="1"/>
          </p:nvPicPr>
          <p:blipFill rotWithShape="1">
            <a:blip r:embed="rId2"/>
            <a:srcRect l="26716" r="872" b="4064"/>
            <a:stretch/>
          </p:blipFill>
          <p:spPr bwMode="black">
            <a:xfrm>
              <a:off x="721996" y="459092"/>
              <a:ext cx="676274" cy="187779"/>
            </a:xfrm>
            <a:prstGeom prst="rect">
              <a:avLst/>
            </a:prstGeom>
          </p:spPr>
        </p:pic>
        <p:pic>
          <p:nvPicPr>
            <p:cNvPr id="6" name="MS logo gray - EMF"/>
            <p:cNvPicPr>
              <a:picLocks noChangeAspect="1"/>
            </p:cNvPicPr>
            <p:nvPr userDrawn="1"/>
          </p:nvPicPr>
          <p:blipFill rotWithShape="1">
            <a:blip r:embed="rId3"/>
            <a:srcRect r="76414"/>
            <a:stretch/>
          </p:blipFill>
          <p:spPr bwMode="black">
            <a:xfrm>
              <a:off x="465139" y="449264"/>
              <a:ext cx="220661" cy="200341"/>
            </a:xfrm>
            <a:prstGeom prst="rect">
              <a:avLst/>
            </a:prstGeom>
          </p:spPr>
        </p:pic>
      </p:grp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1873885"/>
            <a:ext cx="8229599" cy="1828800"/>
          </a:xfrm>
          <a:noFill/>
        </p:spPr>
        <p:txBody>
          <a:bodyPr lIns="0" tIns="0" rIns="0" bIns="0" anchor="t" anchorCtr="0"/>
          <a:lstStyle>
            <a:lvl1pPr>
              <a:lnSpc>
                <a:spcPts val="3000"/>
              </a:lnSpc>
              <a:defRPr sz="28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329913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9" y="6220609"/>
            <a:ext cx="4572000" cy="47705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82880" rIns="182880" bIns="18288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7200" y="479425"/>
            <a:ext cx="1483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7112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4371A6DA-3B64-4BA3-8A23-20674474B3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8864" t="4432" b="4432"/>
          <a:stretch/>
        </p:blipFill>
        <p:spPr>
          <a:xfrm flipH="1">
            <a:off x="1944687" y="0"/>
            <a:ext cx="10491788" cy="6994525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EC4D3ECC-207D-4F2E-96C1-2F2E1CADEECE}"/>
              </a:ext>
            </a:extLst>
          </p:cNvPr>
          <p:cNvSpPr/>
          <p:nvPr userDrawn="1"/>
        </p:nvSpPr>
        <p:spPr bwMode="auto">
          <a:xfrm>
            <a:off x="1929447" y="0"/>
            <a:ext cx="6513513" cy="6994525"/>
          </a:xfrm>
          <a:prstGeom prst="rect">
            <a:avLst/>
          </a:prstGeom>
          <a:gradFill flip="none" rotWithShape="1">
            <a:gsLst>
              <a:gs pos="0">
                <a:schemeClr val="bg2"/>
              </a:gs>
              <a:gs pos="100000">
                <a:schemeClr val="bg2">
                  <a:alpha val="0"/>
                </a:scheme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5649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960438"/>
            <a:ext cx="3690937" cy="917575"/>
          </a:xfrm>
        </p:spPr>
        <p:txBody>
          <a:bodyPr lIns="0" tIns="0" rIns="0" bIns="0"/>
          <a:lstStyle>
            <a:lvl1pPr>
              <a:defRPr sz="1800" spc="-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Contents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354764" y="960438"/>
            <a:ext cx="3914774" cy="3862387"/>
          </a:xfrm>
        </p:spPr>
        <p:txBody>
          <a:bodyPr wrap="square" lIns="0" tIns="0" rIns="0" bIns="0">
            <a:noAutofit/>
          </a:bodyPr>
          <a:lstStyle>
            <a:lvl1pPr marL="0" indent="0" defTabSz="517525">
              <a:buNone/>
              <a:defRPr sz="1800" spc="-50" baseline="0">
                <a:solidFill>
                  <a:schemeClr val="accent1"/>
                </a:solidFill>
              </a:defRPr>
            </a:lvl1pPr>
            <a:lvl2pPr marL="228600" indent="0">
              <a:buNone/>
              <a:defRPr sz="1800"/>
            </a:lvl2pPr>
            <a:lvl3pPr marL="457200" indent="0">
              <a:buNone/>
              <a:defRPr sz="1800"/>
            </a:lvl3pPr>
            <a:lvl4pPr marL="685800" indent="0">
              <a:buNone/>
              <a:defRPr sz="1800"/>
            </a:lvl4pPr>
            <a:lvl5pPr marL="914400" indent="0">
              <a:buNone/>
              <a:defRPr sz="1800"/>
            </a:lvl5pPr>
          </a:lstStyle>
          <a:p>
            <a:pPr lvl="0"/>
            <a:r>
              <a:rPr lang="en-US" dirty="0"/>
              <a:t>##	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89246621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Heading Segoe UI </a:t>
            </a:r>
            <a:r>
              <a:rPr lang="en-US" dirty="0" err="1"/>
              <a:t>Semibold</a:t>
            </a:r>
            <a:r>
              <a:rPr lang="en-US" dirty="0"/>
              <a:t> 28/32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11533187" cy="307777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Large: subhead Segoe UI Regular 20/24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11533187" cy="46166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400" b="1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Medium: paragraph title Segoe UI bold 14/18</a:t>
            </a:r>
          </a:p>
          <a:p>
            <a:pPr lvl="1"/>
            <a:r>
              <a:rPr lang="en-US" dirty="0"/>
              <a:t>Body copy Segoe UI Regular 14/18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8" y="4477703"/>
            <a:ext cx="1153318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0" indent="0">
              <a:lnSpc>
                <a:spcPts val="12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Small: caption title Segoe </a:t>
            </a:r>
            <a:r>
              <a:rPr lang="en-US" dirty="0" err="1"/>
              <a:t>Semibold</a:t>
            </a:r>
            <a:r>
              <a:rPr lang="en-US" dirty="0"/>
              <a:t> 10/12</a:t>
            </a:r>
          </a:p>
          <a:p>
            <a:pPr lvl="1"/>
            <a:r>
              <a:rPr lang="en-US" dirty="0"/>
              <a:t>Caption Segoe Regular 10/12</a:t>
            </a:r>
          </a:p>
        </p:txBody>
      </p:sp>
    </p:spTree>
    <p:extLst>
      <p:ext uri="{BB962C8B-B14F-4D97-AF65-F5344CB8AC3E}">
        <p14:creationId xmlns:p14="http://schemas.microsoft.com/office/powerpoint/2010/main" val="1313780232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1: three column bulleted list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7604125" cy="923330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Subhead Segoe UI Regular 20/24. Dis </a:t>
            </a:r>
            <a:r>
              <a:rPr lang="en-US" dirty="0" err="1"/>
              <a:t>apid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simusanditis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ex et </a:t>
            </a:r>
            <a:r>
              <a:rPr lang="en-US" dirty="0" err="1"/>
              <a:t>illore</a:t>
            </a:r>
            <a:r>
              <a:rPr lang="en-US" dirty="0"/>
              <a:t>, </a:t>
            </a:r>
            <a:r>
              <a:rPr lang="en-US" dirty="0" err="1"/>
              <a:t>nectationet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dic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velestium</a:t>
            </a:r>
            <a:r>
              <a:rPr lang="en-US" dirty="0"/>
              <a:t> </a:t>
            </a:r>
            <a:r>
              <a:rPr lang="en-US" dirty="0" err="1"/>
              <a:t>reperro</a:t>
            </a:r>
            <a:r>
              <a:rPr lang="en-US" dirty="0"/>
              <a:t> </a:t>
            </a:r>
            <a:r>
              <a:rPr lang="en-US" dirty="0" err="1"/>
              <a:t>rroviduntion</a:t>
            </a:r>
            <a:r>
              <a:rPr lang="en-US" dirty="0"/>
              <a:t> </a:t>
            </a:r>
            <a:r>
              <a:rPr lang="en-US" dirty="0" err="1"/>
              <a:t>conem</a:t>
            </a:r>
            <a:r>
              <a:rPr lang="en-US" dirty="0"/>
              <a:t> </a:t>
            </a:r>
            <a:r>
              <a:rPr lang="en-US" dirty="0" err="1"/>
              <a:t>rehend</a:t>
            </a:r>
            <a:r>
              <a:rPr lang="en-US" dirty="0"/>
              <a:t>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3690937" cy="2731517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99597" y="3223704"/>
            <a:ext cx="3669666" cy="2731517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3577" y="3214124"/>
            <a:ext cx="3694748" cy="2731517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132364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2: two columns copy heavy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2005456"/>
            <a:ext cx="5653087" cy="386862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Pa </a:t>
            </a:r>
            <a:r>
              <a:rPr lang="en-US" dirty="0" err="1"/>
              <a:t>consed</a:t>
            </a:r>
            <a:r>
              <a:rPr lang="en-US" dirty="0"/>
              <a:t> et </a:t>
            </a:r>
            <a:r>
              <a:rPr lang="en-US" dirty="0" err="1"/>
              <a:t>atur</a:t>
            </a:r>
            <a:r>
              <a:rPr lang="en-US" dirty="0"/>
              <a:t>. </a:t>
            </a:r>
            <a:r>
              <a:rPr lang="en-US" dirty="0" err="1"/>
              <a:t>Serion</a:t>
            </a:r>
            <a:r>
              <a:rPr lang="en-US" dirty="0"/>
              <a:t> </a:t>
            </a:r>
            <a:r>
              <a:rPr lang="en-US" dirty="0" err="1"/>
              <a:t>corepudi</a:t>
            </a:r>
            <a:r>
              <a:rPr lang="en-US" dirty="0"/>
              <a:t> dolor </a:t>
            </a:r>
            <a:r>
              <a:rPr lang="en-US" dirty="0" err="1"/>
              <a:t>adionse</a:t>
            </a:r>
            <a:r>
              <a:rPr lang="en-US" dirty="0"/>
              <a:t> </a:t>
            </a:r>
            <a:r>
              <a:rPr lang="en-US" dirty="0" err="1"/>
              <a:t>quibusame</a:t>
            </a:r>
            <a:r>
              <a:rPr lang="en-US" dirty="0"/>
              <a:t> </a:t>
            </a:r>
            <a:r>
              <a:rPr lang="en-US" dirty="0" err="1"/>
              <a:t>nullabora</a:t>
            </a:r>
            <a:r>
              <a:rPr lang="en-US" dirty="0"/>
              <a:t> </a:t>
            </a:r>
            <a:r>
              <a:rPr lang="en-US" dirty="0" err="1"/>
              <a:t>volent</a:t>
            </a:r>
            <a:r>
              <a:rPr lang="en-US" dirty="0"/>
              <a:t> </a:t>
            </a:r>
            <a:r>
              <a:rPr lang="en-US" dirty="0" err="1"/>
              <a:t>lignam</a:t>
            </a:r>
            <a:r>
              <a:rPr lang="en-US" dirty="0"/>
              <a:t> </a:t>
            </a:r>
            <a:r>
              <a:rPr lang="en-US" dirty="0" err="1"/>
              <a:t>entis</a:t>
            </a:r>
            <a:r>
              <a:rPr lang="en-US" dirty="0"/>
              <a:t> ape </a:t>
            </a:r>
            <a:r>
              <a:rPr lang="en-US" dirty="0" err="1"/>
              <a:t>dolores</a:t>
            </a:r>
            <a:r>
              <a:rPr lang="en-US" dirty="0"/>
              <a:t> se </a:t>
            </a:r>
            <a:r>
              <a:rPr lang="en-US" dirty="0" err="1"/>
              <a:t>voluptae</a:t>
            </a:r>
            <a:r>
              <a:rPr lang="en-US" dirty="0"/>
              <a:t> </a:t>
            </a:r>
            <a:r>
              <a:rPr lang="en-US" dirty="0" err="1"/>
              <a:t>nimolupti</a:t>
            </a:r>
            <a:r>
              <a:rPr lang="en-US" dirty="0"/>
              <a:t> </a:t>
            </a:r>
            <a:r>
              <a:rPr lang="en-US" dirty="0" err="1"/>
              <a:t>quam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</a:t>
            </a:r>
            <a:r>
              <a:rPr lang="en-US" dirty="0" err="1"/>
              <a:t>simusa</a:t>
            </a:r>
            <a:r>
              <a:rPr lang="en-US" dirty="0"/>
              <a:t> </a:t>
            </a:r>
            <a:r>
              <a:rPr lang="en-US" dirty="0" err="1"/>
              <a:t>doluptur</a:t>
            </a:r>
            <a:r>
              <a:rPr lang="en-US" dirty="0"/>
              <a:t>, sum hic </a:t>
            </a:r>
            <a:r>
              <a:rPr lang="en-US" dirty="0" err="1"/>
              <a:t>tem</a:t>
            </a:r>
            <a:r>
              <a:rPr lang="en-US" dirty="0"/>
              <a:t> qui cum </a:t>
            </a:r>
            <a:r>
              <a:rPr lang="en-US" dirty="0" err="1"/>
              <a:t>evelest</a:t>
            </a:r>
            <a:r>
              <a:rPr lang="en-US" dirty="0"/>
              <a:t>, </a:t>
            </a:r>
            <a:r>
              <a:rPr lang="en-US" dirty="0" err="1"/>
              <a:t>cusapel</a:t>
            </a:r>
            <a:r>
              <a:rPr lang="en-US" dirty="0"/>
              <a:t> et </a:t>
            </a:r>
            <a:r>
              <a:rPr lang="en-US" dirty="0" err="1"/>
              <a:t>unt</a:t>
            </a:r>
            <a:r>
              <a:rPr lang="en-US" dirty="0"/>
              <a:t> et </a:t>
            </a:r>
            <a:r>
              <a:rPr lang="en-US" dirty="0" err="1"/>
              <a:t>hiciisciume</a:t>
            </a:r>
            <a:r>
              <a:rPr lang="en-US" dirty="0"/>
              <a:t> </a:t>
            </a:r>
            <a:r>
              <a:rPr lang="en-US" dirty="0" err="1"/>
              <a:t>vernatiore</a:t>
            </a:r>
            <a:r>
              <a:rPr lang="en-US" dirty="0"/>
              <a:t> </a:t>
            </a:r>
            <a:r>
              <a:rPr lang="en-US" dirty="0" err="1"/>
              <a:t>volenecabor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</a:t>
            </a:r>
            <a:r>
              <a:rPr lang="en-US" dirty="0" err="1"/>
              <a:t>officient</a:t>
            </a:r>
            <a:r>
              <a:rPr lang="en-US" dirty="0"/>
              <a:t>, </a:t>
            </a:r>
            <a:r>
              <a:rPr lang="en-US" dirty="0" err="1"/>
              <a:t>quamus</a:t>
            </a:r>
            <a:r>
              <a:rPr lang="en-US" dirty="0"/>
              <a:t> </a:t>
            </a:r>
            <a:r>
              <a:rPr lang="en-US" dirty="0" err="1"/>
              <a:t>voluptium</a:t>
            </a:r>
            <a:r>
              <a:rPr lang="en-US" dirty="0"/>
              <a:t> </a:t>
            </a:r>
            <a:r>
              <a:rPr lang="en-US" dirty="0" err="1"/>
              <a:t>natur</a:t>
            </a:r>
            <a:r>
              <a:rPr lang="en-US" dirty="0"/>
              <a:t> </a:t>
            </a:r>
            <a:r>
              <a:rPr lang="en-US" dirty="0" err="1"/>
              <a:t>maio</a:t>
            </a:r>
            <a:r>
              <a:rPr lang="en-US" dirty="0"/>
              <a:t>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tioria</a:t>
            </a:r>
            <a:r>
              <a:rPr lang="en-US" dirty="0"/>
              <a:t> </a:t>
            </a:r>
            <a:r>
              <a:rPr lang="en-US" dirty="0" err="1"/>
              <a:t>venimetur</a:t>
            </a:r>
            <a:r>
              <a:rPr lang="en-US" dirty="0"/>
              <a:t> re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ent</a:t>
            </a:r>
            <a:r>
              <a:rPr lang="en-US" dirty="0"/>
              <a:t>,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liqui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sin con re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volupietur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Henestios</a:t>
            </a:r>
            <a:r>
              <a:rPr lang="en-US" dirty="0"/>
              <a:t> </a:t>
            </a:r>
            <a:r>
              <a:rPr lang="en-US" dirty="0" err="1"/>
              <a:t>vellantium</a:t>
            </a:r>
            <a:r>
              <a:rPr lang="en-US" dirty="0"/>
              <a:t> </a:t>
            </a:r>
            <a:r>
              <a:rPr lang="en-US" dirty="0" err="1"/>
              <a:t>simi</a:t>
            </a:r>
            <a:r>
              <a:rPr lang="en-US" dirty="0"/>
              <a:t>, </a:t>
            </a:r>
            <a:r>
              <a:rPr lang="en-US" dirty="0" err="1"/>
              <a:t>quassenime</a:t>
            </a:r>
            <a:r>
              <a:rPr lang="en-US" dirty="0"/>
              <a:t> consent </a:t>
            </a:r>
            <a:r>
              <a:rPr lang="en-US" dirty="0" err="1"/>
              <a:t>emquatincti</a:t>
            </a:r>
            <a:r>
              <a:rPr lang="en-US" dirty="0"/>
              <a:t> to doles </a:t>
            </a:r>
            <a:r>
              <a:rPr lang="en-US" dirty="0" err="1"/>
              <a:t>cium</a:t>
            </a:r>
            <a:r>
              <a:rPr lang="en-US" dirty="0"/>
              <a:t> </a:t>
            </a:r>
            <a:r>
              <a:rPr lang="en-US" dirty="0" err="1"/>
              <a:t>nectur</a:t>
            </a:r>
            <a:r>
              <a:rPr lang="en-US" dirty="0"/>
              <a:t>. </a:t>
            </a:r>
            <a:r>
              <a:rPr lang="en-US" dirty="0" err="1"/>
              <a:t>Experit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ipsuntius</a:t>
            </a:r>
            <a:r>
              <a:rPr lang="en-US" dirty="0"/>
              <a:t> </a:t>
            </a:r>
            <a:r>
              <a:rPr lang="en-US" dirty="0" err="1"/>
              <a:t>quideli</a:t>
            </a:r>
            <a:r>
              <a:rPr lang="en-US" dirty="0"/>
              <a:t> </a:t>
            </a:r>
            <a:r>
              <a:rPr lang="en-US" dirty="0" err="1"/>
              <a:t>tatiis</a:t>
            </a:r>
            <a:r>
              <a:rPr lang="en-US" dirty="0"/>
              <a:t> rem </a:t>
            </a:r>
            <a:r>
              <a:rPr lang="en-US" dirty="0" err="1"/>
              <a:t>restis</a:t>
            </a:r>
            <a:r>
              <a:rPr lang="en-US" dirty="0"/>
              <a:t> pro </a:t>
            </a:r>
            <a:r>
              <a:rPr lang="en-US" dirty="0" err="1"/>
              <a:t>ium</a:t>
            </a:r>
            <a:r>
              <a:rPr lang="en-US" dirty="0"/>
              <a:t> qui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debist</a:t>
            </a:r>
            <a:r>
              <a:rPr lang="en-US" dirty="0"/>
              <a:t> at </a:t>
            </a:r>
            <a:r>
              <a:rPr lang="en-US" dirty="0" err="1"/>
              <a:t>ilit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invenim</a:t>
            </a:r>
            <a:r>
              <a:rPr lang="en-US" dirty="0"/>
              <a:t> </a:t>
            </a:r>
            <a:r>
              <a:rPr lang="en-US" dirty="0" err="1"/>
              <a:t>laborro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rectiissunt</a:t>
            </a:r>
            <a:r>
              <a:rPr lang="en-US" dirty="0"/>
              <a:t> et,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doloratia</a:t>
            </a:r>
            <a:r>
              <a:rPr lang="en-US" dirty="0"/>
              <a:t> et </a:t>
            </a:r>
            <a:r>
              <a:rPr lang="en-US" dirty="0" err="1"/>
              <a:t>opta</a:t>
            </a:r>
            <a:r>
              <a:rPr lang="en-US" dirty="0"/>
              <a:t> dis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modis</a:t>
            </a:r>
            <a:r>
              <a:rPr lang="en-US" dirty="0"/>
              <a:t> </a:t>
            </a:r>
            <a:r>
              <a:rPr lang="en-US" dirty="0" err="1"/>
              <a:t>rerat</a:t>
            </a:r>
            <a:r>
              <a:rPr lang="en-US" dirty="0"/>
              <a:t> </a:t>
            </a:r>
            <a:r>
              <a:rPr lang="en-US" dirty="0" err="1"/>
              <a:t>oditatu</a:t>
            </a:r>
            <a:r>
              <a:rPr lang="en-US" dirty="0"/>
              <a:t> </a:t>
            </a:r>
            <a:r>
              <a:rPr lang="en-US" dirty="0" err="1"/>
              <a:t>reseque</a:t>
            </a:r>
            <a:r>
              <a:rPr lang="en-US" dirty="0"/>
              <a:t> </a:t>
            </a:r>
            <a:r>
              <a:rPr lang="en-US" dirty="0" err="1"/>
              <a:t>nisque</a:t>
            </a:r>
            <a:r>
              <a:rPr lang="en-US" dirty="0"/>
              <a:t> rem </a:t>
            </a:r>
            <a:r>
              <a:rPr lang="en-US" dirty="0" err="1"/>
              <a:t>rempores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sit.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6354763" y="1995296"/>
            <a:ext cx="5653087" cy="386862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Pa </a:t>
            </a:r>
            <a:r>
              <a:rPr lang="en-US" dirty="0" err="1"/>
              <a:t>consed</a:t>
            </a:r>
            <a:r>
              <a:rPr lang="en-US" dirty="0"/>
              <a:t> et </a:t>
            </a:r>
            <a:r>
              <a:rPr lang="en-US" dirty="0" err="1"/>
              <a:t>atur</a:t>
            </a:r>
            <a:r>
              <a:rPr lang="en-US" dirty="0"/>
              <a:t>. </a:t>
            </a:r>
            <a:r>
              <a:rPr lang="en-US" dirty="0" err="1"/>
              <a:t>Serion</a:t>
            </a:r>
            <a:r>
              <a:rPr lang="en-US" dirty="0"/>
              <a:t> </a:t>
            </a:r>
            <a:r>
              <a:rPr lang="en-US" dirty="0" err="1"/>
              <a:t>corepudi</a:t>
            </a:r>
            <a:r>
              <a:rPr lang="en-US" dirty="0"/>
              <a:t> dolor </a:t>
            </a:r>
            <a:r>
              <a:rPr lang="en-US" dirty="0" err="1"/>
              <a:t>adionse</a:t>
            </a:r>
            <a:r>
              <a:rPr lang="en-US" dirty="0"/>
              <a:t> </a:t>
            </a:r>
            <a:r>
              <a:rPr lang="en-US" dirty="0" err="1"/>
              <a:t>quibusame</a:t>
            </a:r>
            <a:r>
              <a:rPr lang="en-US" dirty="0"/>
              <a:t> </a:t>
            </a:r>
            <a:r>
              <a:rPr lang="en-US" dirty="0" err="1"/>
              <a:t>nullabora</a:t>
            </a:r>
            <a:r>
              <a:rPr lang="en-US" dirty="0"/>
              <a:t> </a:t>
            </a:r>
            <a:r>
              <a:rPr lang="en-US" dirty="0" err="1"/>
              <a:t>volent</a:t>
            </a:r>
            <a:r>
              <a:rPr lang="en-US" dirty="0"/>
              <a:t> </a:t>
            </a:r>
            <a:r>
              <a:rPr lang="en-US" dirty="0" err="1"/>
              <a:t>lignam</a:t>
            </a:r>
            <a:r>
              <a:rPr lang="en-US" dirty="0"/>
              <a:t> </a:t>
            </a:r>
            <a:r>
              <a:rPr lang="en-US" dirty="0" err="1"/>
              <a:t>entis</a:t>
            </a:r>
            <a:r>
              <a:rPr lang="en-US" dirty="0"/>
              <a:t> ape </a:t>
            </a:r>
            <a:r>
              <a:rPr lang="en-US" dirty="0" err="1"/>
              <a:t>dolores</a:t>
            </a:r>
            <a:r>
              <a:rPr lang="en-US" dirty="0"/>
              <a:t> se </a:t>
            </a:r>
            <a:r>
              <a:rPr lang="en-US" dirty="0" err="1"/>
              <a:t>voluptae</a:t>
            </a:r>
            <a:r>
              <a:rPr lang="en-US" dirty="0"/>
              <a:t> </a:t>
            </a:r>
            <a:r>
              <a:rPr lang="en-US" dirty="0" err="1"/>
              <a:t>nimolupti</a:t>
            </a:r>
            <a:r>
              <a:rPr lang="en-US" dirty="0"/>
              <a:t> </a:t>
            </a:r>
            <a:r>
              <a:rPr lang="en-US" dirty="0" err="1"/>
              <a:t>quam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</a:t>
            </a:r>
            <a:r>
              <a:rPr lang="en-US" dirty="0" err="1"/>
              <a:t>simusa</a:t>
            </a:r>
            <a:r>
              <a:rPr lang="en-US" dirty="0"/>
              <a:t> </a:t>
            </a:r>
            <a:r>
              <a:rPr lang="en-US" dirty="0" err="1"/>
              <a:t>doluptur</a:t>
            </a:r>
            <a:r>
              <a:rPr lang="en-US" dirty="0"/>
              <a:t>, sum hic </a:t>
            </a:r>
            <a:r>
              <a:rPr lang="en-US" dirty="0" err="1"/>
              <a:t>tem</a:t>
            </a:r>
            <a:r>
              <a:rPr lang="en-US" dirty="0"/>
              <a:t> qui cum </a:t>
            </a:r>
            <a:r>
              <a:rPr lang="en-US" dirty="0" err="1"/>
              <a:t>evelest</a:t>
            </a:r>
            <a:r>
              <a:rPr lang="en-US" dirty="0"/>
              <a:t>, </a:t>
            </a:r>
            <a:r>
              <a:rPr lang="en-US" dirty="0" err="1"/>
              <a:t>cusapel</a:t>
            </a:r>
            <a:r>
              <a:rPr lang="en-US" dirty="0"/>
              <a:t> et </a:t>
            </a:r>
            <a:r>
              <a:rPr lang="en-US" dirty="0" err="1"/>
              <a:t>unt</a:t>
            </a:r>
            <a:r>
              <a:rPr lang="en-US" dirty="0"/>
              <a:t> et </a:t>
            </a:r>
            <a:r>
              <a:rPr lang="en-US" dirty="0" err="1"/>
              <a:t>hiciisciume</a:t>
            </a:r>
            <a:r>
              <a:rPr lang="en-US" dirty="0"/>
              <a:t> </a:t>
            </a:r>
            <a:r>
              <a:rPr lang="en-US" dirty="0" err="1"/>
              <a:t>vernatiore</a:t>
            </a:r>
            <a:r>
              <a:rPr lang="en-US" dirty="0"/>
              <a:t> </a:t>
            </a:r>
            <a:r>
              <a:rPr lang="en-US" dirty="0" err="1"/>
              <a:t>volenecabor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</a:t>
            </a:r>
            <a:r>
              <a:rPr lang="en-US" dirty="0" err="1"/>
              <a:t>officient</a:t>
            </a:r>
            <a:r>
              <a:rPr lang="en-US" dirty="0"/>
              <a:t>, </a:t>
            </a:r>
            <a:r>
              <a:rPr lang="en-US" dirty="0" err="1"/>
              <a:t>quamus</a:t>
            </a:r>
            <a:r>
              <a:rPr lang="en-US" dirty="0"/>
              <a:t> </a:t>
            </a:r>
            <a:r>
              <a:rPr lang="en-US" dirty="0" err="1"/>
              <a:t>voluptium</a:t>
            </a:r>
            <a:r>
              <a:rPr lang="en-US" dirty="0"/>
              <a:t> </a:t>
            </a:r>
            <a:r>
              <a:rPr lang="en-US" dirty="0" err="1"/>
              <a:t>natur</a:t>
            </a:r>
            <a:r>
              <a:rPr lang="en-US" dirty="0"/>
              <a:t> </a:t>
            </a:r>
            <a:r>
              <a:rPr lang="en-US" dirty="0" err="1"/>
              <a:t>maio</a:t>
            </a:r>
            <a:r>
              <a:rPr lang="en-US" dirty="0"/>
              <a:t>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tioria</a:t>
            </a:r>
            <a:r>
              <a:rPr lang="en-US" dirty="0"/>
              <a:t> </a:t>
            </a:r>
            <a:r>
              <a:rPr lang="en-US" dirty="0" err="1"/>
              <a:t>venimetur</a:t>
            </a:r>
            <a:r>
              <a:rPr lang="en-US" dirty="0"/>
              <a:t> re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ent</a:t>
            </a:r>
            <a:r>
              <a:rPr lang="en-US" dirty="0"/>
              <a:t>,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liqui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sin con re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volupietur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Henestios</a:t>
            </a:r>
            <a:r>
              <a:rPr lang="en-US" dirty="0"/>
              <a:t> </a:t>
            </a:r>
            <a:r>
              <a:rPr lang="en-US" dirty="0" err="1"/>
              <a:t>vellantium</a:t>
            </a:r>
            <a:r>
              <a:rPr lang="en-US" dirty="0"/>
              <a:t> </a:t>
            </a:r>
            <a:r>
              <a:rPr lang="en-US" dirty="0" err="1"/>
              <a:t>simi</a:t>
            </a:r>
            <a:r>
              <a:rPr lang="en-US" dirty="0"/>
              <a:t>, </a:t>
            </a:r>
            <a:r>
              <a:rPr lang="en-US" dirty="0" err="1"/>
              <a:t>quassenime</a:t>
            </a:r>
            <a:r>
              <a:rPr lang="en-US" dirty="0"/>
              <a:t> consent </a:t>
            </a:r>
            <a:r>
              <a:rPr lang="en-US" dirty="0" err="1"/>
              <a:t>emquatincti</a:t>
            </a:r>
            <a:r>
              <a:rPr lang="en-US" dirty="0"/>
              <a:t> to doles </a:t>
            </a:r>
            <a:r>
              <a:rPr lang="en-US" dirty="0" err="1"/>
              <a:t>cium</a:t>
            </a:r>
            <a:r>
              <a:rPr lang="en-US" dirty="0"/>
              <a:t> </a:t>
            </a:r>
            <a:r>
              <a:rPr lang="en-US" dirty="0" err="1"/>
              <a:t>nectur</a:t>
            </a:r>
            <a:r>
              <a:rPr lang="en-US" dirty="0"/>
              <a:t>. </a:t>
            </a:r>
            <a:r>
              <a:rPr lang="en-US" dirty="0" err="1"/>
              <a:t>Experit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ipsuntius</a:t>
            </a:r>
            <a:r>
              <a:rPr lang="en-US" dirty="0"/>
              <a:t> </a:t>
            </a:r>
            <a:r>
              <a:rPr lang="en-US" dirty="0" err="1"/>
              <a:t>quideli</a:t>
            </a:r>
            <a:r>
              <a:rPr lang="en-US" dirty="0"/>
              <a:t> </a:t>
            </a:r>
            <a:r>
              <a:rPr lang="en-US" dirty="0" err="1"/>
              <a:t>tatiis</a:t>
            </a:r>
            <a:r>
              <a:rPr lang="en-US" dirty="0"/>
              <a:t> rem </a:t>
            </a:r>
            <a:r>
              <a:rPr lang="en-US" dirty="0" err="1"/>
              <a:t>restis</a:t>
            </a:r>
            <a:r>
              <a:rPr lang="en-US" dirty="0"/>
              <a:t> pro </a:t>
            </a:r>
            <a:r>
              <a:rPr lang="en-US" dirty="0" err="1"/>
              <a:t>ium</a:t>
            </a:r>
            <a:r>
              <a:rPr lang="en-US" dirty="0"/>
              <a:t> qui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debist</a:t>
            </a:r>
            <a:r>
              <a:rPr lang="en-US" dirty="0"/>
              <a:t> at </a:t>
            </a:r>
            <a:r>
              <a:rPr lang="en-US" dirty="0" err="1"/>
              <a:t>ilit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invenim</a:t>
            </a:r>
            <a:r>
              <a:rPr lang="en-US" dirty="0"/>
              <a:t> </a:t>
            </a:r>
            <a:r>
              <a:rPr lang="en-US" dirty="0" err="1"/>
              <a:t>laborro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rectiissunt</a:t>
            </a:r>
            <a:r>
              <a:rPr lang="en-US" dirty="0"/>
              <a:t> et,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doloratia</a:t>
            </a:r>
            <a:r>
              <a:rPr lang="en-US" dirty="0"/>
              <a:t> et </a:t>
            </a:r>
            <a:r>
              <a:rPr lang="en-US" dirty="0" err="1"/>
              <a:t>opta</a:t>
            </a:r>
            <a:r>
              <a:rPr lang="en-US" dirty="0"/>
              <a:t> dis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modis</a:t>
            </a:r>
            <a:r>
              <a:rPr lang="en-US" dirty="0"/>
              <a:t> </a:t>
            </a:r>
            <a:r>
              <a:rPr lang="en-US" dirty="0" err="1"/>
              <a:t>rerat</a:t>
            </a:r>
            <a:r>
              <a:rPr lang="en-US" dirty="0"/>
              <a:t> </a:t>
            </a:r>
            <a:r>
              <a:rPr lang="en-US" dirty="0" err="1"/>
              <a:t>oditatu</a:t>
            </a:r>
            <a:r>
              <a:rPr lang="en-US" dirty="0"/>
              <a:t> </a:t>
            </a:r>
            <a:r>
              <a:rPr lang="en-US" dirty="0" err="1"/>
              <a:t>reseque</a:t>
            </a:r>
            <a:r>
              <a:rPr lang="en-US" dirty="0"/>
              <a:t> </a:t>
            </a:r>
            <a:r>
              <a:rPr lang="en-US" dirty="0" err="1"/>
              <a:t>nisque</a:t>
            </a:r>
            <a:r>
              <a:rPr lang="en-US" dirty="0"/>
              <a:t> rem </a:t>
            </a:r>
            <a:r>
              <a:rPr lang="en-US" dirty="0" err="1"/>
              <a:t>rempores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sit.</a:t>
            </a:r>
          </a:p>
        </p:txBody>
      </p:sp>
    </p:spTree>
    <p:extLst>
      <p:ext uri="{BB962C8B-B14F-4D97-AF65-F5344CB8AC3E}">
        <p14:creationId xmlns:p14="http://schemas.microsoft.com/office/powerpoint/2010/main" val="3247492358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465135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7" hasCustomPrompt="1"/>
          </p:nvPr>
        </p:nvSpPr>
        <p:spPr>
          <a:xfrm>
            <a:off x="933450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4389438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Rectangle 7"/>
          <p:cNvSpPr/>
          <p:nvPr userDrawn="1"/>
        </p:nvSpPr>
        <p:spPr bwMode="auto">
          <a:xfrm>
            <a:off x="8307386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3: three columns images and text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86263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738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7" name="Content Placeholder 15"/>
          <p:cNvSpPr>
            <a:spLocks noGrp="1"/>
          </p:cNvSpPr>
          <p:nvPr>
            <p:ph sz="quarter" idx="18" hasCustomPrompt="1"/>
          </p:nvPr>
        </p:nvSpPr>
        <p:spPr>
          <a:xfrm>
            <a:off x="4855368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18" name="Content Placeholder 15"/>
          <p:cNvSpPr>
            <a:spLocks noGrp="1"/>
          </p:cNvSpPr>
          <p:nvPr>
            <p:ph sz="quarter" idx="19" hasCustomPrompt="1"/>
          </p:nvPr>
        </p:nvSpPr>
        <p:spPr>
          <a:xfrm>
            <a:off x="8777286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089844789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ontent Placeholder 15"/>
          <p:cNvSpPr>
            <a:spLocks noGrp="1"/>
          </p:cNvSpPr>
          <p:nvPr>
            <p:ph sz="quarter" idx="25" hasCustomPrompt="1"/>
          </p:nvPr>
        </p:nvSpPr>
        <p:spPr>
          <a:xfrm>
            <a:off x="46513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4: six columns (numbered list)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3230880"/>
            <a:ext cx="1727200" cy="2834109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323088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689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634777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830865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10269538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5" name="Content Placeholder 15"/>
          <p:cNvSpPr>
            <a:spLocks noGrp="1"/>
          </p:cNvSpPr>
          <p:nvPr>
            <p:ph sz="quarter" idx="26" hasCustomPrompt="1"/>
          </p:nvPr>
        </p:nvSpPr>
        <p:spPr>
          <a:xfrm>
            <a:off x="242601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6" name="Content Placeholder 15"/>
          <p:cNvSpPr>
            <a:spLocks noGrp="1"/>
          </p:cNvSpPr>
          <p:nvPr>
            <p:ph sz="quarter" idx="27" hasCustomPrompt="1"/>
          </p:nvPr>
        </p:nvSpPr>
        <p:spPr>
          <a:xfrm>
            <a:off x="438689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7" name="Content Placeholder 15"/>
          <p:cNvSpPr>
            <a:spLocks noGrp="1"/>
          </p:cNvSpPr>
          <p:nvPr>
            <p:ph sz="quarter" idx="28" hasCustomPrompt="1"/>
          </p:nvPr>
        </p:nvSpPr>
        <p:spPr>
          <a:xfrm>
            <a:off x="634777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8" name="Content Placeholder 15"/>
          <p:cNvSpPr>
            <a:spLocks noGrp="1"/>
          </p:cNvSpPr>
          <p:nvPr>
            <p:ph sz="quarter" idx="29" hasCustomPrompt="1"/>
          </p:nvPr>
        </p:nvSpPr>
        <p:spPr>
          <a:xfrm>
            <a:off x="830865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9" name="Content Placeholder 15"/>
          <p:cNvSpPr>
            <a:spLocks noGrp="1"/>
          </p:cNvSpPr>
          <p:nvPr>
            <p:ph sz="quarter" idx="30" hasCustomPrompt="1"/>
          </p:nvPr>
        </p:nvSpPr>
        <p:spPr>
          <a:xfrm>
            <a:off x="10269538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732954733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4"/>
          <a:stretch>
            <a:fillRect/>
          </a:stretch>
        </p:blipFill>
        <p:spPr>
          <a:xfrm rot="5400000">
            <a:off x="9363858" y="3071982"/>
            <a:ext cx="6995160" cy="84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3262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75" r:id="rId1"/>
    <p:sldLayoutId id="2147484576" r:id="rId2"/>
    <p:sldLayoutId id="2147484578" r:id="rId3"/>
    <p:sldLayoutId id="2147484580" r:id="rId4"/>
    <p:sldLayoutId id="2147484581" r:id="rId5"/>
    <p:sldLayoutId id="2147484582" r:id="rId6"/>
    <p:sldLayoutId id="2147484583" r:id="rId7"/>
    <p:sldLayoutId id="2147484584" r:id="rId8"/>
    <p:sldLayoutId id="2147484585" r:id="rId9"/>
    <p:sldLayoutId id="2147484586" r:id="rId10"/>
    <p:sldLayoutId id="2147484587" r:id="rId11"/>
    <p:sldLayoutId id="2147484588" r:id="rId12"/>
    <p:sldLayoutId id="2147484589" r:id="rId13"/>
    <p:sldLayoutId id="2147484591" r:id="rId14"/>
    <p:sldLayoutId id="2147484594" r:id="rId15"/>
    <p:sldLayoutId id="2147484595" r:id="rId16"/>
    <p:sldLayoutId id="2147484596" r:id="rId17"/>
    <p:sldLayoutId id="2147484597" r:id="rId18"/>
    <p:sldLayoutId id="2147484598" r:id="rId19"/>
    <p:sldLayoutId id="2147484599" r:id="rId20"/>
    <p:sldLayoutId id="2147484600" r:id="rId21"/>
    <p:sldLayoutId id="2147484601" r:id="rId22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pos="1381">
          <p15:clr>
            <a:srgbClr val="C35EA4"/>
          </p15:clr>
        </p15:guide>
        <p15:guide id="4" pos="1528">
          <p15:clr>
            <a:srgbClr val="C35EA4"/>
          </p15:clr>
        </p15:guide>
        <p15:guide id="5" pos="2618">
          <p15:clr>
            <a:srgbClr val="C35EA4"/>
          </p15:clr>
        </p15:guide>
        <p15:guide id="6" pos="2765">
          <p15:clr>
            <a:srgbClr val="C35EA4"/>
          </p15:clr>
        </p15:guide>
        <p15:guide id="7" pos="3854">
          <p15:clr>
            <a:srgbClr val="C35EA4"/>
          </p15:clr>
        </p15:guide>
        <p15:guide id="8" pos="4003">
          <p15:clr>
            <a:srgbClr val="C35EA4"/>
          </p15:clr>
        </p15:guide>
        <p15:guide id="9" pos="5083">
          <p15:clr>
            <a:srgbClr val="C35EA4"/>
          </p15:clr>
        </p15:guide>
        <p15:guide id="10" pos="5230">
          <p15:clr>
            <a:srgbClr val="C35EA4"/>
          </p15:clr>
        </p15:guide>
        <p15:guide id="11" pos="6323">
          <p15:clr>
            <a:srgbClr val="C35EA4"/>
          </p15:clr>
        </p15:guide>
        <p15:guide id="12" pos="6469">
          <p15:clr>
            <a:srgbClr val="C35EA4"/>
          </p15:clr>
        </p15:guide>
        <p15:guide id="16" pos="293">
          <p15:clr>
            <a:srgbClr val="F26B43"/>
          </p15:clr>
        </p15:guide>
        <p15:guide id="17" pos="7558">
          <p15:clr>
            <a:srgbClr val="F26B43"/>
          </p15:clr>
        </p15:guide>
        <p15:guide id="18" orient="horz" pos="751">
          <p15:clr>
            <a:srgbClr val="5ACBF0"/>
          </p15:clr>
        </p15:guide>
        <p15:guide id="19" orient="horz" pos="1366">
          <p15:clr>
            <a:srgbClr val="5ACBF0"/>
          </p15:clr>
        </p15:guide>
        <p15:guide id="20" orient="horz" pos="605">
          <p15:clr>
            <a:srgbClr val="5ACBF0"/>
          </p15:clr>
        </p15:guide>
        <p15:guide id="21" orient="horz" pos="1514">
          <p15:clr>
            <a:srgbClr val="5ACBF0"/>
          </p15:clr>
        </p15:guide>
        <p15:guide id="22" orient="horz" pos="2130">
          <p15:clr>
            <a:srgbClr val="5ACBF0"/>
          </p15:clr>
        </p15:guide>
        <p15:guide id="23" orient="horz" pos="2275">
          <p15:clr>
            <a:srgbClr val="5ACBF0"/>
          </p15:clr>
        </p15:guide>
        <p15:guide id="25" orient="horz" pos="283">
          <p15:clr>
            <a:srgbClr val="F26B43"/>
          </p15:clr>
        </p15:guide>
        <p15:guide id="26" orient="horz" pos="4120">
          <p15:clr>
            <a:srgbClr val="F26B43"/>
          </p15:clr>
        </p15:guide>
        <p15:guide id="27" orient="horz" pos="2891">
          <p15:clr>
            <a:srgbClr val="5ACBF0"/>
          </p15:clr>
        </p15:guide>
        <p15:guide id="28" orient="horz" pos="3038">
          <p15:clr>
            <a:srgbClr val="5ACBF0"/>
          </p15:clr>
        </p15:guide>
        <p15:guide id="29" orient="horz" pos="3654">
          <p15:clr>
            <a:srgbClr val="5ACBF0"/>
          </p15:clr>
        </p15:guide>
        <p15:guide id="30" orient="horz" pos="3800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Graph Capabilities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Developing insights with Microsoft</a:t>
            </a:r>
            <a:r>
              <a:rPr lang="en-US" dirty="0">
                <a:noFill/>
              </a:rPr>
              <a:t>-</a:t>
            </a:r>
            <a:r>
              <a:rPr lang="en-US" dirty="0"/>
              <a:t>Graph</a:t>
            </a:r>
          </a:p>
        </p:txBody>
      </p:sp>
    </p:spTree>
    <p:extLst>
      <p:ext uri="{BB962C8B-B14F-4D97-AF65-F5344CB8AC3E}">
        <p14:creationId xmlns:p14="http://schemas.microsoft.com/office/powerpoint/2010/main" val="3143354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913580386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B3B90D9-A7E2-4971-B151-5C82D625C97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633" t="29355" r="46268"/>
          <a:stretch/>
        </p:blipFill>
        <p:spPr>
          <a:xfrm flipH="1">
            <a:off x="5887091" y="0"/>
            <a:ext cx="6549383" cy="6994525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047349F-0B8F-4D12-A39C-718C1C57D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864" y="1843063"/>
            <a:ext cx="11533187" cy="411162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61D48218-75E0-4C6C-BFA7-A1010BADED35}"/>
              </a:ext>
            </a:extLst>
          </p:cNvPr>
          <p:cNvSpPr txBox="1">
            <a:spLocks/>
          </p:cNvSpPr>
          <p:nvPr/>
        </p:nvSpPr>
        <p:spPr>
          <a:xfrm>
            <a:off x="465139" y="2621905"/>
            <a:ext cx="4234184" cy="15696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1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858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9144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90000"/>
              </a:lnSpc>
              <a:spcBef>
                <a:spcPts val="1800"/>
              </a:spcBef>
            </a:pPr>
            <a:r>
              <a:rPr lang="en-US" sz="1600" b="0" dirty="0" err="1">
                <a:solidFill>
                  <a:srgbClr val="2F2F2F"/>
                </a:solidFill>
                <a:latin typeface="Segoe UI Semibold"/>
              </a:rPr>
              <a:t>MessageCard</a:t>
            </a:r>
            <a:r>
              <a:rPr lang="en-US" sz="1600" b="0" dirty="0">
                <a:solidFill>
                  <a:srgbClr val="2F2F2F"/>
                </a:solidFill>
                <a:latin typeface="Segoe UI Semibold"/>
              </a:rPr>
              <a:t> Playground app has useful samples to draw from</a:t>
            </a:r>
          </a:p>
          <a:p>
            <a:pPr lvl="0">
              <a:lnSpc>
                <a:spcPct val="90000"/>
              </a:lnSpc>
              <a:spcBef>
                <a:spcPts val="1800"/>
              </a:spcBef>
            </a:pPr>
            <a:r>
              <a:rPr lang="en-US" sz="1600" b="0" dirty="0">
                <a:solidFill>
                  <a:srgbClr val="2F2F2F"/>
                </a:solidFill>
                <a:latin typeface="Segoe UI Semibold"/>
              </a:rPr>
              <a:t>Customize samples or load your own samples to visualize</a:t>
            </a:r>
          </a:p>
          <a:p>
            <a:pPr lvl="0">
              <a:lnSpc>
                <a:spcPct val="90000"/>
              </a:lnSpc>
              <a:spcBef>
                <a:spcPts val="1800"/>
              </a:spcBef>
            </a:pPr>
            <a:r>
              <a:rPr lang="en-US" sz="1600" b="0" dirty="0">
                <a:solidFill>
                  <a:srgbClr val="2F2F2F"/>
                </a:solidFill>
                <a:latin typeface="Segoe UI Semibold"/>
              </a:rPr>
              <a:t>Send emails to yourself to test in mail clients</a:t>
            </a:r>
          </a:p>
        </p:txBody>
      </p:sp>
    </p:spTree>
    <p:extLst>
      <p:ext uri="{BB962C8B-B14F-4D97-AF65-F5344CB8AC3E}">
        <p14:creationId xmlns:p14="http://schemas.microsoft.com/office/powerpoint/2010/main" val="3651672785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858403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778584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AABC187-3466-4BFE-998B-DD72D93B056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" r="42006" b="17160"/>
          <a:stretch/>
        </p:blipFill>
        <p:spPr>
          <a:xfrm flipH="1">
            <a:off x="5091545" y="0"/>
            <a:ext cx="7344930" cy="6994525"/>
          </a:xfrm>
          <a:prstGeom prst="rect">
            <a:avLst/>
          </a:prstGeom>
        </p:spPr>
      </p:pic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E99C4E3B-1616-48E8-8693-6C4E1DE00396}"/>
              </a:ext>
            </a:extLst>
          </p:cNvPr>
          <p:cNvSpPr txBox="1">
            <a:spLocks/>
          </p:cNvSpPr>
          <p:nvPr/>
        </p:nvSpPr>
        <p:spPr>
          <a:xfrm>
            <a:off x="465138" y="2853531"/>
            <a:ext cx="3914774" cy="3862387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517525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-50" baseline="0">
                <a:solidFill>
                  <a:schemeClr val="accent1"/>
                </a:solidFill>
                <a:latin typeface="+mj-lt"/>
                <a:ea typeface="+mn-ea"/>
                <a:cs typeface="+mn-cs"/>
              </a:defRPr>
            </a:lvl1pPr>
            <a:lvl2pPr marL="2286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72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858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9144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spcBef>
                <a:spcPts val="1200"/>
              </a:spcBef>
            </a:pPr>
            <a:r>
              <a:rPr lang="en-US" sz="2000" dirty="0">
                <a:solidFill>
                  <a:srgbClr val="D83B01"/>
                </a:solidFill>
              </a:rPr>
              <a:t>Understanding the Insights resource type</a:t>
            </a:r>
          </a:p>
          <a:p>
            <a:pPr lvl="0">
              <a:spcBef>
                <a:spcPts val="1200"/>
              </a:spcBef>
            </a:pPr>
            <a:r>
              <a:rPr lang="en-US" sz="2000" dirty="0">
                <a:solidFill>
                  <a:srgbClr val="D83B01"/>
                </a:solidFill>
              </a:rPr>
              <a:t>Trending</a:t>
            </a:r>
          </a:p>
          <a:p>
            <a:pPr lvl="0">
              <a:spcBef>
                <a:spcPts val="1200"/>
              </a:spcBef>
            </a:pPr>
            <a:r>
              <a:rPr lang="en-US" sz="2000" dirty="0">
                <a:solidFill>
                  <a:srgbClr val="D83B01"/>
                </a:solidFill>
              </a:rPr>
              <a:t>Used</a:t>
            </a:r>
          </a:p>
          <a:p>
            <a:pPr lvl="0">
              <a:spcBef>
                <a:spcPts val="1200"/>
              </a:spcBef>
            </a:pPr>
            <a:r>
              <a:rPr lang="en-US" sz="2000" dirty="0">
                <a:solidFill>
                  <a:srgbClr val="D83B01"/>
                </a:solidFill>
              </a:rPr>
              <a:t>Shared</a:t>
            </a:r>
          </a:p>
          <a:p>
            <a:pPr lvl="0">
              <a:spcBef>
                <a:spcPts val="1200"/>
              </a:spcBef>
            </a:pPr>
            <a:r>
              <a:rPr lang="en-US" sz="2000" dirty="0">
                <a:solidFill>
                  <a:srgbClr val="D83B01"/>
                </a:solidFill>
              </a:rPr>
              <a:t>Retrieving Insights collections</a:t>
            </a: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24911FCC-9272-4798-A387-D79B9D44C273}"/>
              </a:ext>
            </a:extLst>
          </p:cNvPr>
          <p:cNvSpPr txBox="1">
            <a:spLocks/>
          </p:cNvSpPr>
          <p:nvPr/>
        </p:nvSpPr>
        <p:spPr>
          <a:xfrm>
            <a:off x="465138" y="1709737"/>
            <a:ext cx="4383588" cy="917575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1800" b="0" kern="1200" cap="none" spc="-50" baseline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lvl="0"/>
            <a:r>
              <a:rPr lang="en-US" sz="2800" dirty="0">
                <a:solidFill>
                  <a:srgbClr val="2F2F2F"/>
                </a:solidFill>
              </a:rPr>
              <a:t>Developing insights with Microsoft</a:t>
            </a:r>
            <a:r>
              <a:rPr lang="en-US" sz="2800" dirty="0">
                <a:noFill/>
              </a:rPr>
              <a:t>-</a:t>
            </a:r>
            <a:r>
              <a:rPr lang="en-US" sz="2800" dirty="0">
                <a:solidFill>
                  <a:srgbClr val="2F2F2F"/>
                </a:solidFill>
              </a:rPr>
              <a:t>Graph</a:t>
            </a:r>
            <a:endParaRPr kumimoji="0" lang="en-US" sz="2800" b="0" i="0" u="none" strike="noStrike" kern="1200" cap="none" spc="-50" normalizeH="0" baseline="0" noProof="0" dirty="0">
              <a:ln w="3175">
                <a:noFill/>
              </a:ln>
              <a:solidFill>
                <a:srgbClr val="2F2F2F"/>
              </a:solidFill>
              <a:effectLst/>
              <a:uLnTx/>
              <a:uFillTx/>
              <a:latin typeface="Segoe UI Semibold"/>
              <a:ea typeface="+mn-ea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68196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CA024F65-48D6-4759-9B22-799AEE986F2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040" t="13216" r="15786"/>
          <a:stretch/>
        </p:blipFill>
        <p:spPr>
          <a:xfrm>
            <a:off x="5887091" y="0"/>
            <a:ext cx="6549384" cy="6994525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EACCF06-9A0D-43ED-A5E9-FF507B3CE21F}"/>
              </a:ext>
            </a:extLst>
          </p:cNvPr>
          <p:cNvSpPr/>
          <p:nvPr/>
        </p:nvSpPr>
        <p:spPr bwMode="auto">
          <a:xfrm>
            <a:off x="-1" y="5625434"/>
            <a:ext cx="12436475" cy="798515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652B61-E035-4B61-B633-A30C17DB78B6}"/>
              </a:ext>
            </a:extLst>
          </p:cNvPr>
          <p:cNvSpPr txBox="1"/>
          <p:nvPr/>
        </p:nvSpPr>
        <p:spPr>
          <a:xfrm>
            <a:off x="289937" y="5740481"/>
            <a:ext cx="6394892" cy="5724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tx2"/>
                </a:solidFill>
                <a:latin typeface="+mj-lt"/>
              </a:rPr>
              <a:t>https://graph.microsoft.com/beta/me/insights/{api}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959C210-F9B0-4C85-8256-E99951E67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139" y="632779"/>
            <a:ext cx="4840788" cy="411162"/>
          </a:xfrm>
        </p:spPr>
        <p:txBody>
          <a:bodyPr/>
          <a:lstStyle/>
          <a:p>
            <a:r>
              <a:rPr lang="en-US" dirty="0"/>
              <a:t>Understanding the Insights resource type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6526BA-6121-4E17-8364-4734246B497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5139" y="1919804"/>
            <a:ext cx="5237830" cy="3250121"/>
          </a:xfrm>
        </p:spPr>
        <p:txBody>
          <a:bodyPr/>
          <a:lstStyle/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US" dirty="0">
                <a:solidFill>
                  <a:schemeClr val="accent1"/>
                </a:solidFill>
                <a:latin typeface="+mj-lt"/>
              </a:rPr>
              <a:t>Relationships calculated using advanced analytics and machine learning</a:t>
            </a:r>
          </a:p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US" sz="1600" dirty="0">
                <a:solidFill>
                  <a:schemeClr val="tx2"/>
                </a:solidFill>
                <a:latin typeface="+mj-lt"/>
              </a:rPr>
              <a:t>Trending</a:t>
            </a:r>
            <a:r>
              <a:rPr lang="en-US" sz="1600" dirty="0">
                <a:solidFill>
                  <a:schemeClr val="tx2"/>
                </a:solidFill>
              </a:rPr>
              <a:t> – documents from OneDrive and SharePoint sites trending around a user</a:t>
            </a:r>
          </a:p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US" sz="1600" dirty="0">
                <a:solidFill>
                  <a:schemeClr val="tx2"/>
                </a:solidFill>
                <a:latin typeface="+mj-lt"/>
              </a:rPr>
              <a:t>Used</a:t>
            </a:r>
            <a:r>
              <a:rPr lang="en-US" sz="1600" dirty="0">
                <a:solidFill>
                  <a:schemeClr val="tx2"/>
                </a:solidFill>
              </a:rPr>
              <a:t> – documents viewed and modified by a user</a:t>
            </a:r>
          </a:p>
          <a:p>
            <a:pPr marL="400050" lvl="1" indent="-1714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/>
                </a:solidFill>
              </a:rPr>
              <a:t>Documents the user used in OneDrive for Business</a:t>
            </a:r>
          </a:p>
          <a:p>
            <a:pPr marL="400050" lvl="1" indent="-1714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/>
                </a:solidFill>
              </a:rPr>
              <a:t>SharePoint</a:t>
            </a:r>
          </a:p>
          <a:p>
            <a:pPr marL="400050" lvl="1" indent="-1714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/>
                </a:solidFill>
              </a:rPr>
              <a:t>Opened as email attachments</a:t>
            </a:r>
          </a:p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US" sz="1600" dirty="0">
                <a:solidFill>
                  <a:schemeClr val="tx2"/>
                </a:solidFill>
                <a:latin typeface="+mj-lt"/>
              </a:rPr>
              <a:t>Shared</a:t>
            </a:r>
            <a:r>
              <a:rPr lang="en-US" sz="1600" dirty="0">
                <a:solidFill>
                  <a:schemeClr val="tx2"/>
                </a:solidFill>
              </a:rPr>
              <a:t> – documents shared with a user as email attachments or OneDrive for Business links sent in emails</a:t>
            </a:r>
          </a:p>
        </p:txBody>
      </p:sp>
    </p:spTree>
    <p:extLst>
      <p:ext uri="{BB962C8B-B14F-4D97-AF65-F5344CB8AC3E}">
        <p14:creationId xmlns:p14="http://schemas.microsoft.com/office/powerpoint/2010/main" val="28467873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6" grpId="0"/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Placeholder 13">
            <a:extLst>
              <a:ext uri="{FF2B5EF4-FFF2-40B4-BE49-F238E27FC236}">
                <a16:creationId xmlns:a16="http://schemas.microsoft.com/office/drawing/2014/main" id="{E0BEC748-ABE2-43E8-9FCE-43CC068FFB1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23556802"/>
              </p:ext>
            </p:extLst>
          </p:nvPr>
        </p:nvGraphicFramePr>
        <p:xfrm>
          <a:off x="465138" y="1657302"/>
          <a:ext cx="11533187" cy="27775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22204">
                  <a:extLst>
                    <a:ext uri="{9D8B030D-6E8A-4147-A177-3AD203B41FA5}">
                      <a16:colId xmlns:a16="http://schemas.microsoft.com/office/drawing/2014/main" val="200505750"/>
                    </a:ext>
                  </a:extLst>
                </a:gridCol>
                <a:gridCol w="6210983">
                  <a:extLst>
                    <a:ext uri="{9D8B030D-6E8A-4147-A177-3AD203B41FA5}">
                      <a16:colId xmlns:a16="http://schemas.microsoft.com/office/drawing/2014/main" val="2560604071"/>
                    </a:ext>
                  </a:extLst>
                </a:gridCol>
              </a:tblGrid>
              <a:tr h="700291">
                <a:tc>
                  <a:txBody>
                    <a:bodyPr/>
                    <a:lstStyle/>
                    <a:p>
                      <a:pPr>
                        <a:lnSpc>
                          <a:spcPts val="1600"/>
                        </a:lnSpc>
                      </a:pPr>
                      <a:r>
                        <a:rPr lang="en-US" sz="1800" b="0" dirty="0">
                          <a:solidFill>
                            <a:schemeClr val="bg2"/>
                          </a:solidFill>
                          <a:latin typeface="+mj-lt"/>
                        </a:rPr>
                        <a:t>Permission type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600"/>
                        </a:lnSpc>
                      </a:pPr>
                      <a:r>
                        <a:rPr lang="en-US" sz="1800" b="0" dirty="0">
                          <a:solidFill>
                            <a:schemeClr val="bg2"/>
                          </a:solidFill>
                          <a:latin typeface="+mj-lt"/>
                        </a:rPr>
                        <a:t>Permissions (least to most privileged)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4266737"/>
                  </a:ext>
                </a:extLst>
              </a:tr>
              <a:tr h="692416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Delegated (work or school account)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Sites.Read.All</a:t>
                      </a:r>
                      <a:r>
                        <a:rPr lang="en-US" sz="1600" dirty="0"/>
                        <a:t>, </a:t>
                      </a:r>
                      <a:r>
                        <a:rPr lang="en-US" sz="1600" dirty="0" err="1"/>
                        <a:t>Sites.ReadWrite.All</a:t>
                      </a:r>
                      <a:endParaRPr lang="en-US" sz="1600" dirty="0"/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3557"/>
                  </a:ext>
                </a:extLst>
              </a:tr>
              <a:tr h="692416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Delegated (personal Microsoft account)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Not supported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1507760"/>
                  </a:ext>
                </a:extLst>
              </a:tr>
              <a:tr h="692416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Application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6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2F2F2F"/>
                          </a:solidFill>
                          <a:effectLst/>
                          <a:uLnTx/>
                          <a:uFillTx/>
                          <a:latin typeface="Segoe UI"/>
                          <a:ea typeface="+mn-ea"/>
                          <a:cs typeface="+mn-cs"/>
                        </a:rPr>
                        <a:t>Sites.Read.All</a:t>
                      </a:r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2F2F2F"/>
                          </a:solidFill>
                          <a:effectLst/>
                          <a:uLnTx/>
                          <a:uFillTx/>
                          <a:latin typeface="Segoe UI"/>
                          <a:ea typeface="+mn-ea"/>
                          <a:cs typeface="+mn-cs"/>
                        </a:rPr>
                        <a:t>, </a:t>
                      </a:r>
                      <a:r>
                        <a:rPr kumimoji="0" lang="en-US" sz="16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2F2F2F"/>
                          </a:solidFill>
                          <a:effectLst/>
                          <a:uLnTx/>
                          <a:uFillTx/>
                          <a:latin typeface="Segoe UI"/>
                          <a:ea typeface="+mn-ea"/>
                          <a:cs typeface="+mn-cs"/>
                        </a:rPr>
                        <a:t>Sites.ReadWrite.All</a:t>
                      </a:r>
                      <a:endParaRPr lang="en-US" sz="1600" dirty="0"/>
                    </a:p>
                  </a:txBody>
                  <a:tcPr anchor="ctr">
                    <a:lnL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5213843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47CBE2A2-57AE-4592-A41A-20830692F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Permissions for insights</a:t>
            </a:r>
          </a:p>
        </p:txBody>
      </p:sp>
    </p:spTree>
    <p:extLst>
      <p:ext uri="{BB962C8B-B14F-4D97-AF65-F5344CB8AC3E}">
        <p14:creationId xmlns:p14="http://schemas.microsoft.com/office/powerpoint/2010/main" val="489308760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00D102F-5DE6-4567-A692-B08938C407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739" t="15636" r="-1"/>
          <a:stretch/>
        </p:blipFill>
        <p:spPr>
          <a:xfrm>
            <a:off x="3947160" y="0"/>
            <a:ext cx="8489315" cy="699452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757C1BB-A9AE-49C9-A13A-C045B50F7219}"/>
              </a:ext>
            </a:extLst>
          </p:cNvPr>
          <p:cNvSpPr/>
          <p:nvPr/>
        </p:nvSpPr>
        <p:spPr bwMode="auto">
          <a:xfrm>
            <a:off x="3947161" y="0"/>
            <a:ext cx="4815840" cy="6994525"/>
          </a:xfrm>
          <a:prstGeom prst="rect">
            <a:avLst/>
          </a:prstGeom>
          <a:gradFill flip="none" rotWithShape="1">
            <a:gsLst>
              <a:gs pos="51900">
                <a:srgbClr val="FFFFFF">
                  <a:alpha val="93000"/>
                </a:srgbClr>
              </a:gs>
              <a:gs pos="0">
                <a:schemeClr val="bg2"/>
              </a:gs>
              <a:gs pos="100000">
                <a:schemeClr val="bg2">
                  <a:alpha val="0"/>
                </a:scheme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493AFC-FA4A-4582-A3C5-D88541F80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Returned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00078E-D5B2-4703-9B63-41CB62BD018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5138" y="1530561"/>
            <a:ext cx="6911022" cy="5018297"/>
          </a:xfrm>
        </p:spPr>
        <p:txBody>
          <a:bodyPr/>
          <a:lstStyle/>
          <a:p>
            <a:pPr>
              <a:lnSpc>
                <a:spcPct val="90000"/>
              </a:lnSpc>
              <a:spcBef>
                <a:spcPts val="600"/>
              </a:spcBef>
            </a:pPr>
            <a:r>
              <a:rPr lang="en-US" dirty="0"/>
              <a:t>Every insight is returned with both a </a:t>
            </a:r>
            <a:r>
              <a:rPr lang="en-US" dirty="0" err="1"/>
              <a:t>resourceVisualization</a:t>
            </a:r>
            <a:r>
              <a:rPr lang="en-US" dirty="0"/>
              <a:t> and a </a:t>
            </a:r>
            <a:r>
              <a:rPr lang="en-US" dirty="0" err="1"/>
              <a:t>resourceReference</a:t>
            </a:r>
            <a:r>
              <a:rPr lang="en-US" dirty="0"/>
              <a:t> complex value type</a:t>
            </a:r>
          </a:p>
          <a:p>
            <a:pPr>
              <a:lnSpc>
                <a:spcPct val="90000"/>
              </a:lnSpc>
              <a:spcBef>
                <a:spcPts val="600"/>
              </a:spcBef>
            </a:pPr>
            <a:endParaRPr lang="en-US" dirty="0"/>
          </a:p>
          <a:p>
            <a:pPr>
              <a:lnSpc>
                <a:spcPct val="90000"/>
              </a:lnSpc>
              <a:spcBef>
                <a:spcPts val="600"/>
              </a:spcBef>
            </a:pPr>
            <a:r>
              <a:rPr lang="en-US" sz="1800" dirty="0" err="1">
                <a:solidFill>
                  <a:schemeClr val="accent1"/>
                </a:solidFill>
                <a:latin typeface="+mj-lt"/>
              </a:rPr>
              <a:t>resourceReference</a:t>
            </a:r>
            <a:r>
              <a:rPr lang="en-US" sz="1800" dirty="0">
                <a:solidFill>
                  <a:schemeClr val="accent1"/>
                </a:solidFill>
                <a:latin typeface="+mj-lt"/>
              </a:rPr>
              <a:t> </a:t>
            </a:r>
            <a:r>
              <a:rPr lang="en-US" sz="1800" dirty="0">
                <a:solidFill>
                  <a:schemeClr val="tx2"/>
                </a:solidFill>
              </a:rPr>
              <a:t>– reference to the item</a:t>
            </a:r>
          </a:p>
          <a:p>
            <a:pPr lvl="1">
              <a:spcBef>
                <a:spcPts val="600"/>
              </a:spcBef>
            </a:pPr>
            <a:r>
              <a:rPr lang="en-US" sz="1400" dirty="0" err="1">
                <a:solidFill>
                  <a:schemeClr val="tx1"/>
                </a:solidFill>
              </a:rPr>
              <a:t>webUrl</a:t>
            </a:r>
            <a:endParaRPr lang="en-US" sz="1400" dirty="0">
              <a:solidFill>
                <a:schemeClr val="tx1"/>
              </a:solidFill>
            </a:endParaRPr>
          </a:p>
          <a:p>
            <a:pPr lvl="1">
              <a:spcBef>
                <a:spcPts val="600"/>
              </a:spcBef>
            </a:pPr>
            <a:r>
              <a:rPr lang="en-US" sz="1400" dirty="0">
                <a:solidFill>
                  <a:schemeClr val="tx1"/>
                </a:solidFill>
              </a:rPr>
              <a:t>id</a:t>
            </a:r>
          </a:p>
          <a:p>
            <a:pPr lvl="1">
              <a:spcBef>
                <a:spcPts val="600"/>
              </a:spcBef>
            </a:pPr>
            <a:r>
              <a:rPr lang="en-US" sz="1400" dirty="0">
                <a:solidFill>
                  <a:schemeClr val="tx1"/>
                </a:solidFill>
              </a:rPr>
              <a:t>Type</a:t>
            </a:r>
          </a:p>
          <a:p>
            <a:pPr lvl="1">
              <a:spcBef>
                <a:spcPts val="600"/>
              </a:spcBef>
            </a:pPr>
            <a:endParaRPr lang="en-US" sz="1100" dirty="0">
              <a:solidFill>
                <a:schemeClr val="tx1"/>
              </a:solidFill>
            </a:endParaRPr>
          </a:p>
          <a:p>
            <a:pPr>
              <a:lnSpc>
                <a:spcPct val="90000"/>
              </a:lnSpc>
              <a:spcBef>
                <a:spcPts val="600"/>
              </a:spcBef>
            </a:pPr>
            <a:r>
              <a:rPr lang="en-US" sz="1800" dirty="0" err="1">
                <a:solidFill>
                  <a:schemeClr val="accent1"/>
                </a:solidFill>
                <a:latin typeface="+mj-lt"/>
              </a:rPr>
              <a:t>resourceVisualization</a:t>
            </a:r>
            <a:r>
              <a:rPr lang="en-US" sz="1800" dirty="0">
                <a:solidFill>
                  <a:schemeClr val="accent1"/>
                </a:solidFill>
                <a:latin typeface="+mj-lt"/>
              </a:rPr>
              <a:t> </a:t>
            </a:r>
            <a:r>
              <a:rPr lang="en-US" sz="1800" dirty="0">
                <a:solidFill>
                  <a:schemeClr val="tx2"/>
                </a:solidFill>
              </a:rPr>
              <a:t>– visualization data, </a:t>
            </a:r>
            <a:br>
              <a:rPr lang="en-US" sz="1800" dirty="0">
                <a:solidFill>
                  <a:schemeClr val="tx2"/>
                </a:solidFill>
              </a:rPr>
            </a:br>
            <a:r>
              <a:rPr lang="en-US" sz="1800" dirty="0">
                <a:solidFill>
                  <a:schemeClr val="tx2"/>
                </a:solidFill>
              </a:rPr>
              <a:t>used to display the item</a:t>
            </a:r>
          </a:p>
          <a:p>
            <a:pPr lvl="1">
              <a:spcBef>
                <a:spcPts val="600"/>
              </a:spcBef>
            </a:pPr>
            <a:r>
              <a:rPr lang="en-US" sz="1400" dirty="0">
                <a:solidFill>
                  <a:schemeClr val="tx1"/>
                </a:solidFill>
              </a:rPr>
              <a:t>title</a:t>
            </a:r>
          </a:p>
          <a:p>
            <a:pPr lvl="1">
              <a:spcBef>
                <a:spcPts val="600"/>
              </a:spcBef>
            </a:pPr>
            <a:r>
              <a:rPr lang="en-US" sz="1400" dirty="0">
                <a:solidFill>
                  <a:schemeClr val="tx1"/>
                </a:solidFill>
              </a:rPr>
              <a:t>type</a:t>
            </a:r>
          </a:p>
          <a:p>
            <a:pPr lvl="1">
              <a:spcBef>
                <a:spcPts val="600"/>
              </a:spcBef>
            </a:pPr>
            <a:r>
              <a:rPr lang="en-US" sz="1400" dirty="0" err="1">
                <a:solidFill>
                  <a:schemeClr val="tx1"/>
                </a:solidFill>
              </a:rPr>
              <a:t>mediaType</a:t>
            </a:r>
            <a:endParaRPr lang="en-US" sz="1400" dirty="0">
              <a:solidFill>
                <a:schemeClr val="tx1"/>
              </a:solidFill>
            </a:endParaRPr>
          </a:p>
          <a:p>
            <a:pPr lvl="1">
              <a:spcBef>
                <a:spcPts val="600"/>
              </a:spcBef>
            </a:pPr>
            <a:r>
              <a:rPr lang="en-US" sz="1400" dirty="0" err="1">
                <a:solidFill>
                  <a:schemeClr val="tx1"/>
                </a:solidFill>
              </a:rPr>
              <a:t>previewImageUrl</a:t>
            </a:r>
            <a:endParaRPr lang="en-US" sz="1400" dirty="0">
              <a:solidFill>
                <a:schemeClr val="tx1"/>
              </a:solidFill>
            </a:endParaRPr>
          </a:p>
          <a:p>
            <a:pPr lvl="1">
              <a:spcBef>
                <a:spcPts val="600"/>
              </a:spcBef>
            </a:pPr>
            <a:r>
              <a:rPr lang="en-US" sz="1400" dirty="0" err="1">
                <a:solidFill>
                  <a:schemeClr val="tx1"/>
                </a:solidFill>
              </a:rPr>
              <a:t>previewText</a:t>
            </a:r>
            <a:endParaRPr lang="en-US" sz="1400" dirty="0">
              <a:solidFill>
                <a:schemeClr val="tx1"/>
              </a:solidFill>
            </a:endParaRPr>
          </a:p>
          <a:p>
            <a:pPr lvl="1">
              <a:spcBef>
                <a:spcPts val="600"/>
              </a:spcBef>
            </a:pPr>
            <a:r>
              <a:rPr lang="en-US" sz="1400" dirty="0" err="1">
                <a:solidFill>
                  <a:schemeClr val="tx1"/>
                </a:solidFill>
              </a:rPr>
              <a:t>containerWebUrl</a:t>
            </a:r>
            <a:endParaRPr lang="en-US" sz="1400" dirty="0">
              <a:solidFill>
                <a:schemeClr val="tx1"/>
              </a:solidFill>
            </a:endParaRPr>
          </a:p>
          <a:p>
            <a:pPr lvl="1">
              <a:spcBef>
                <a:spcPts val="600"/>
              </a:spcBef>
            </a:pPr>
            <a:r>
              <a:rPr lang="en-US" sz="1400" dirty="0" err="1">
                <a:solidFill>
                  <a:schemeClr val="tx1"/>
                </a:solidFill>
              </a:rPr>
              <a:t>containerDisplayName</a:t>
            </a:r>
            <a:endParaRPr lang="en-US" sz="1400" dirty="0">
              <a:solidFill>
                <a:schemeClr val="tx1"/>
              </a:solidFill>
            </a:endParaRPr>
          </a:p>
          <a:p>
            <a:pPr lvl="1">
              <a:spcBef>
                <a:spcPts val="600"/>
              </a:spcBef>
            </a:pPr>
            <a:r>
              <a:rPr lang="en-US" sz="1400" dirty="0" err="1">
                <a:solidFill>
                  <a:schemeClr val="tx1"/>
                </a:solidFill>
              </a:rPr>
              <a:t>containerType</a:t>
            </a:r>
            <a:endParaRPr lang="en-US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1755640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E9AD17A-EE78-4AF5-B52D-E2DE00A95802}"/>
              </a:ext>
            </a:extLst>
          </p:cNvPr>
          <p:cNvSpPr/>
          <p:nvPr/>
        </p:nvSpPr>
        <p:spPr bwMode="auto">
          <a:xfrm>
            <a:off x="0" y="2939968"/>
            <a:ext cx="12436475" cy="3539113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76F812-7966-4CA1-87F2-AE6AD8B50284}"/>
              </a:ext>
            </a:extLst>
          </p:cNvPr>
          <p:cNvSpPr/>
          <p:nvPr/>
        </p:nvSpPr>
        <p:spPr>
          <a:xfrm>
            <a:off x="465138" y="3396857"/>
            <a:ext cx="10108504" cy="240373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{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  "id": "string",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  "weight": "double",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  "</a:t>
            </a:r>
            <a:r>
              <a:rPr lang="en-US" sz="16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resourceVisualization</a:t>
            </a: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": [{"@</a:t>
            </a:r>
            <a:r>
              <a:rPr lang="en-US" sz="16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odata.type</a:t>
            </a: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": "</a:t>
            </a:r>
            <a:r>
              <a:rPr lang="en-US" sz="16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microsoft.graph.resourceVisualization</a:t>
            </a: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"}],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  "</a:t>
            </a:r>
            <a:r>
              <a:rPr lang="en-US" sz="16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resourceReference</a:t>
            </a: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": [{"@</a:t>
            </a:r>
            <a:r>
              <a:rPr lang="en-US" sz="16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odata.type</a:t>
            </a: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": "</a:t>
            </a:r>
            <a:r>
              <a:rPr lang="en-US" sz="16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microsoft.graph.resourceReference</a:t>
            </a: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"}],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 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  "resource": [ { "@</a:t>
            </a:r>
            <a:r>
              <a:rPr lang="en-US" sz="16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odata.type</a:t>
            </a: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": "</a:t>
            </a:r>
            <a:r>
              <a:rPr lang="en-US" sz="16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microsoft.graph.entity</a:t>
            </a: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" } ]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959C210-F9B0-4C85-8256-E99951E670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Trending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6526BA-6121-4E17-8364-4734246B497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5138" y="1618066"/>
            <a:ext cx="9384918" cy="923330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  <a:latin typeface="+mj-lt"/>
              </a:rPr>
              <a:t>Rich relationship </a:t>
            </a:r>
            <a:r>
              <a:rPr lang="en-US" dirty="0">
                <a:latin typeface="+mj-lt"/>
              </a:rPr>
              <a:t>connecting a user to documents that are trending around the user (are relevant to the user). OneDrive files, and files stored on SharePoint team sites can trend around the user.</a:t>
            </a:r>
          </a:p>
        </p:txBody>
      </p:sp>
    </p:spTree>
    <p:extLst>
      <p:ext uri="{BB962C8B-B14F-4D97-AF65-F5344CB8AC3E}">
        <p14:creationId xmlns:p14="http://schemas.microsoft.com/office/powerpoint/2010/main" val="2854822242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959C210-F9B0-4C85-8256-E99951E670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Used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2A2FD32-D5D0-4F91-A7FE-030160ED612E}"/>
              </a:ext>
            </a:extLst>
          </p:cNvPr>
          <p:cNvSpPr/>
          <p:nvPr/>
        </p:nvSpPr>
        <p:spPr bwMode="auto">
          <a:xfrm>
            <a:off x="0" y="3437682"/>
            <a:ext cx="12436475" cy="3041399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7530EFE-8905-47D8-862A-DF18381CC6C9}"/>
              </a:ext>
            </a:extLst>
          </p:cNvPr>
          <p:cNvSpPr/>
          <p:nvPr/>
        </p:nvSpPr>
        <p:spPr>
          <a:xfrm>
            <a:off x="465138" y="3771995"/>
            <a:ext cx="10108504" cy="240373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{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  "id": "string",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  "</a:t>
            </a:r>
            <a:r>
              <a:rPr lang="en-US" sz="16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lastUsed</a:t>
            </a: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": "</a:t>
            </a:r>
            <a:r>
              <a:rPr lang="en-US" sz="16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usageDetails</a:t>
            </a: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",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  "</a:t>
            </a:r>
            <a:r>
              <a:rPr lang="en-US" sz="16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resourceVisualization</a:t>
            </a: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": "</a:t>
            </a:r>
            <a:r>
              <a:rPr lang="en-US" sz="16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resourceVisualization</a:t>
            </a: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",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  "</a:t>
            </a:r>
            <a:r>
              <a:rPr lang="en-US" sz="16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resourceReference</a:t>
            </a: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": "</a:t>
            </a:r>
            <a:r>
              <a:rPr lang="en-US" sz="16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resourceReference</a:t>
            </a: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",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 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  "resource": [ { "@</a:t>
            </a:r>
            <a:r>
              <a:rPr lang="en-US" sz="16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odata.type</a:t>
            </a: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": "</a:t>
            </a:r>
            <a:r>
              <a:rPr lang="en-US" sz="16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microsoft.graph.entity</a:t>
            </a: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" } ]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C4D45EBB-1601-44BB-945A-8A5812183ABD}"/>
              </a:ext>
            </a:extLst>
          </p:cNvPr>
          <p:cNvSpPr txBox="1">
            <a:spLocks/>
          </p:cNvSpPr>
          <p:nvPr/>
        </p:nvSpPr>
        <p:spPr>
          <a:xfrm>
            <a:off x="465138" y="1618066"/>
            <a:ext cx="10681282" cy="135421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ts val="24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000" b="0" i="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72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858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9144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+mj-lt"/>
              </a:rPr>
              <a:t>An insight representing </a:t>
            </a:r>
            <a:r>
              <a:rPr lang="en-US" dirty="0">
                <a:solidFill>
                  <a:schemeClr val="accent1"/>
                </a:solidFill>
                <a:latin typeface="+mj-lt"/>
              </a:rPr>
              <a:t>documents used </a:t>
            </a:r>
            <a:r>
              <a:rPr lang="en-US" dirty="0">
                <a:latin typeface="+mj-lt"/>
              </a:rPr>
              <a:t>by a specific user. The insights returns the most relevant documents that a user viewed or accessed. This includes documents in:</a:t>
            </a:r>
          </a:p>
          <a:p>
            <a:pPr marL="463550" indent="-239713">
              <a:buFont typeface="Arial" panose="020B0604020202020204" pitchFamily="34" charset="0"/>
              <a:buChar char="•"/>
            </a:pPr>
            <a:r>
              <a:rPr lang="en-US" sz="1800" dirty="0"/>
              <a:t>OneDrive for Business</a:t>
            </a:r>
          </a:p>
          <a:p>
            <a:pPr marL="463550" indent="-239713">
              <a:buFont typeface="Arial" panose="020B0604020202020204" pitchFamily="34" charset="0"/>
              <a:buChar char="•"/>
            </a:pPr>
            <a:r>
              <a:rPr lang="en-US" sz="1800" dirty="0"/>
              <a:t>SharePoint</a:t>
            </a:r>
          </a:p>
        </p:txBody>
      </p:sp>
    </p:spTree>
    <p:extLst>
      <p:ext uri="{BB962C8B-B14F-4D97-AF65-F5344CB8AC3E}">
        <p14:creationId xmlns:p14="http://schemas.microsoft.com/office/powerpoint/2010/main" val="690473410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959C210-F9B0-4C85-8256-E99951E670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Shared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52E5D5D-51C4-4852-87C4-6763E412EE38}"/>
              </a:ext>
            </a:extLst>
          </p:cNvPr>
          <p:cNvSpPr/>
          <p:nvPr/>
        </p:nvSpPr>
        <p:spPr bwMode="auto">
          <a:xfrm>
            <a:off x="0" y="3437682"/>
            <a:ext cx="12436475" cy="3041399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F3AB994-6FB5-4C29-B376-6E41A304B8CB}"/>
              </a:ext>
            </a:extLst>
          </p:cNvPr>
          <p:cNvSpPr/>
          <p:nvPr/>
        </p:nvSpPr>
        <p:spPr>
          <a:xfrm>
            <a:off x="465138" y="3771995"/>
            <a:ext cx="10108504" cy="240373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{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  "id": "string",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  "</a:t>
            </a:r>
            <a:r>
              <a:rPr lang="en-US" sz="16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lastShared</a:t>
            </a: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": "</a:t>
            </a:r>
            <a:r>
              <a:rPr lang="en-US" sz="16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sharingDetail</a:t>
            </a: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",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  "</a:t>
            </a:r>
            <a:r>
              <a:rPr lang="en-US" sz="16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resourceVisualization</a:t>
            </a: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": "</a:t>
            </a:r>
            <a:r>
              <a:rPr lang="en-US" sz="16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resourceVisualization</a:t>
            </a: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",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  "</a:t>
            </a:r>
            <a:r>
              <a:rPr lang="en-US" sz="16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resourceReference</a:t>
            </a: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": "</a:t>
            </a:r>
            <a:r>
              <a:rPr lang="en-US" sz="16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resourceReference</a:t>
            </a: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",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 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  "resource": [ { "@</a:t>
            </a:r>
            <a:r>
              <a:rPr lang="en-US" sz="16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odata.type</a:t>
            </a: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": "</a:t>
            </a:r>
            <a:r>
              <a:rPr lang="en-US" sz="16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microsoft.graph.entity</a:t>
            </a: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" } ]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4C6F079E-4368-4541-8655-6120D70AB1C6}"/>
              </a:ext>
            </a:extLst>
          </p:cNvPr>
          <p:cNvSpPr txBox="1">
            <a:spLocks/>
          </p:cNvSpPr>
          <p:nvPr/>
        </p:nvSpPr>
        <p:spPr>
          <a:xfrm>
            <a:off x="465138" y="1618066"/>
            <a:ext cx="9940503" cy="16619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ts val="24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000" b="0" i="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72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858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9144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+mj-lt"/>
              </a:rPr>
              <a:t>An insight representing </a:t>
            </a:r>
            <a:r>
              <a:rPr lang="en-US" dirty="0">
                <a:solidFill>
                  <a:schemeClr val="accent1"/>
                </a:solidFill>
                <a:latin typeface="+mj-lt"/>
              </a:rPr>
              <a:t>files shared </a:t>
            </a:r>
            <a:r>
              <a:rPr lang="en-US" dirty="0">
                <a:latin typeface="+mj-lt"/>
              </a:rPr>
              <a:t>with or by a specific user. The following shared files are supported:</a:t>
            </a:r>
          </a:p>
          <a:p>
            <a:pPr marL="463550" indent="-239713">
              <a:buFont typeface="Arial" panose="020B0604020202020204" pitchFamily="34" charset="0"/>
              <a:buChar char="•"/>
            </a:pPr>
            <a:r>
              <a:rPr lang="en-US" sz="1800" dirty="0"/>
              <a:t>Files attached directly in an email or a meeting invite.</a:t>
            </a:r>
          </a:p>
          <a:p>
            <a:pPr marL="463550" indent="-239713">
              <a:buFont typeface="Arial" panose="020B0604020202020204" pitchFamily="34" charset="0"/>
              <a:buChar char="•"/>
            </a:pPr>
            <a:r>
              <a:rPr lang="en-US" sz="1800" dirty="0"/>
              <a:t>OneDrive for </a:t>
            </a:r>
            <a:r>
              <a:rPr lang="en-US" sz="1800" dirty="0" err="1"/>
              <a:t>Bussiness</a:t>
            </a:r>
            <a:r>
              <a:rPr lang="en-US" sz="1800" dirty="0"/>
              <a:t> and SharePoint modern attachments - files stored in OneDrive for Business and SharePoint that users share as a links in an email.</a:t>
            </a:r>
          </a:p>
        </p:txBody>
      </p:sp>
    </p:spTree>
    <p:extLst>
      <p:ext uri="{BB962C8B-B14F-4D97-AF65-F5344CB8AC3E}">
        <p14:creationId xmlns:p14="http://schemas.microsoft.com/office/powerpoint/2010/main" val="3649043905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2AC9FBB-3D30-4FBB-9DF6-746EB501B70D}"/>
              </a:ext>
            </a:extLst>
          </p:cNvPr>
          <p:cNvSpPr/>
          <p:nvPr/>
        </p:nvSpPr>
        <p:spPr bwMode="auto">
          <a:xfrm>
            <a:off x="0" y="1562582"/>
            <a:ext cx="12436475" cy="4916499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588139-4743-408B-B343-69CBFC133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Retrieving </a:t>
            </a:r>
            <a:r>
              <a:rPr lang="en-US"/>
              <a:t>Insights collections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C438A1-76C9-475D-9043-96DA48A22B6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5138" y="2058700"/>
            <a:ext cx="11533187" cy="3727174"/>
          </a:xfrm>
        </p:spPr>
        <p:txBody>
          <a:bodyPr/>
          <a:lstStyle/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US" dirty="0"/>
              <a:t>Get the items </a:t>
            </a:r>
            <a:r>
              <a:rPr lang="en-US" dirty="0">
                <a:solidFill>
                  <a:schemeClr val="accent1"/>
                </a:solidFill>
                <a:latin typeface="+mj-lt"/>
              </a:rPr>
              <a:t>trending</a:t>
            </a:r>
            <a:r>
              <a:rPr lang="en-US" dirty="0"/>
              <a:t> around me</a:t>
            </a:r>
          </a:p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US" sz="1600" dirty="0">
                <a:latin typeface="Consolas" panose="020B0609020204030204" pitchFamily="49" charset="0"/>
              </a:rPr>
              <a:t>https://graph.microsoft.com/beta/me/insights/trending</a:t>
            </a:r>
          </a:p>
          <a:p>
            <a:pPr>
              <a:lnSpc>
                <a:spcPct val="90000"/>
              </a:lnSpc>
              <a:spcBef>
                <a:spcPts val="2400"/>
              </a:spcBef>
            </a:pPr>
            <a:r>
              <a:rPr lang="en-US" dirty="0"/>
              <a:t>Get the </a:t>
            </a:r>
            <a:r>
              <a:rPr lang="en-US" dirty="0" err="1">
                <a:solidFill>
                  <a:schemeClr val="accent1"/>
                </a:solidFill>
                <a:latin typeface="+mj-lt"/>
              </a:rPr>
              <a:t>resourceVisualization</a:t>
            </a:r>
            <a:r>
              <a:rPr lang="en-US" dirty="0"/>
              <a:t> for the items trending around me</a:t>
            </a:r>
          </a:p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US" sz="1600" dirty="0">
                <a:latin typeface="Consolas" panose="020B0609020204030204" pitchFamily="49" charset="0"/>
              </a:rPr>
              <a:t>https://graph.microsoft.com/beta/me/insights/trending?$select=resourceVisualization</a:t>
            </a:r>
          </a:p>
          <a:p>
            <a:pPr>
              <a:lnSpc>
                <a:spcPct val="90000"/>
              </a:lnSpc>
              <a:spcBef>
                <a:spcPts val="2400"/>
              </a:spcBef>
            </a:pPr>
            <a:r>
              <a:rPr lang="en-US" dirty="0"/>
              <a:t>Get the </a:t>
            </a:r>
            <a:r>
              <a:rPr lang="en-US" dirty="0" err="1">
                <a:solidFill>
                  <a:schemeClr val="accent1"/>
                </a:solidFill>
                <a:latin typeface="+mj-lt"/>
              </a:rPr>
              <a:t>resourceVisualization</a:t>
            </a:r>
            <a:r>
              <a:rPr lang="en-US" dirty="0"/>
              <a:t> for my shared items that are attachments in emails</a:t>
            </a:r>
          </a:p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en-US" sz="1600" dirty="0">
                <a:latin typeface="Consolas" panose="020B0609020204030204" pitchFamily="49" charset="0"/>
              </a:rPr>
              <a:t>https://graph.microsoft.com/beta/me/insights/shared?$sharingType </a:t>
            </a:r>
            <a:r>
              <a:rPr lang="en-US" sz="1600" dirty="0" err="1">
                <a:latin typeface="Consolas" panose="020B0609020204030204" pitchFamily="49" charset="0"/>
              </a:rPr>
              <a:t>eq</a:t>
            </a:r>
            <a:r>
              <a:rPr lang="en-US" sz="1600" dirty="0">
                <a:latin typeface="Consolas" panose="020B0609020204030204" pitchFamily="49" charset="0"/>
              </a:rPr>
              <a:t> 'Attachment'&amp;$select=</a:t>
            </a:r>
            <a:r>
              <a:rPr lang="en-US" sz="1600" dirty="0" err="1">
                <a:latin typeface="Consolas" panose="020B0609020204030204" pitchFamily="49" charset="0"/>
              </a:rPr>
              <a:t>resourceVisualization</a:t>
            </a:r>
            <a:endParaRPr lang="en-US" sz="1600" dirty="0">
              <a:latin typeface="Consolas" panose="020B0609020204030204" pitchFamily="49" charset="0"/>
            </a:endParaRPr>
          </a:p>
          <a:p>
            <a:pPr>
              <a:lnSpc>
                <a:spcPct val="90000"/>
              </a:lnSpc>
              <a:spcBef>
                <a:spcPts val="2400"/>
              </a:spcBef>
            </a:pPr>
            <a:r>
              <a:rPr lang="en-US" dirty="0"/>
              <a:t>Show the </a:t>
            </a:r>
            <a:r>
              <a:rPr lang="en-US" dirty="0">
                <a:solidFill>
                  <a:schemeClr val="accent1"/>
                </a:solidFill>
                <a:latin typeface="+mj-lt"/>
              </a:rPr>
              <a:t>OneNote</a:t>
            </a:r>
            <a:r>
              <a:rPr lang="en-US" dirty="0"/>
              <a:t> notebooks that I have used</a:t>
            </a:r>
          </a:p>
          <a:p>
            <a:pPr>
              <a:lnSpc>
                <a:spcPct val="90000"/>
              </a:lnSpc>
              <a:spcBef>
                <a:spcPts val="1200"/>
              </a:spcBef>
            </a:pPr>
            <a:r>
              <a:rPr lang="nl-NL" sz="1600" dirty="0">
                <a:latin typeface="Consolas" panose="020B0609020204030204" pitchFamily="49" charset="0"/>
              </a:rPr>
              <a:t>https://graph.microsoft.com/beta/me/insights/used?$filter=resourceVisualization/type eq 'OneNote'</a:t>
            </a:r>
            <a:endParaRPr lang="en-US" sz="16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0224689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1_Office 365 PPT Template - 2017">
  <a:themeElements>
    <a:clrScheme name="Office17_2">
      <a:dk1>
        <a:srgbClr val="2F2F2F"/>
      </a:dk1>
      <a:lt1>
        <a:srgbClr val="E6E6E6"/>
      </a:lt1>
      <a:dk2>
        <a:srgbClr val="2F2F2F"/>
      </a:dk2>
      <a:lt2>
        <a:srgbClr val="FFFFFF"/>
      </a:lt2>
      <a:accent1>
        <a:srgbClr val="D83B01"/>
      </a:accent1>
      <a:accent2>
        <a:srgbClr val="2F2F2F"/>
      </a:accent2>
      <a:accent3>
        <a:srgbClr val="D2D2D2"/>
      </a:accent3>
      <a:accent4>
        <a:srgbClr val="E6E6E6"/>
      </a:accent4>
      <a:accent5>
        <a:srgbClr val="2F2F2F"/>
      </a:accent5>
      <a:accent6>
        <a:srgbClr val="D2D2D2"/>
      </a:accent6>
      <a:hlink>
        <a:srgbClr val="D83B01"/>
      </a:hlink>
      <a:folHlink>
        <a:srgbClr val="D83B01"/>
      </a:folHlink>
    </a:clrScheme>
    <a:fontScheme name="Custom 25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PPT Template 2017_Final [Read-Only]" id="{73F65A92-A1E2-4F85-816E-D7BE701F4FD1}" vid="{D56D5674-EDE9-4FB8-A009-BF74ED985E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templates</Template>
  <TotalTime>0</TotalTime>
  <Words>867</Words>
  <Application>Microsoft Macintosh PowerPoint</Application>
  <PresentationFormat>Custom</PresentationFormat>
  <Paragraphs>115</Paragraphs>
  <Slides>13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Consolas</vt:lpstr>
      <vt:lpstr>Segoe UI</vt:lpstr>
      <vt:lpstr>Segoe UI Light</vt:lpstr>
      <vt:lpstr>Segoe UI Semibold</vt:lpstr>
      <vt:lpstr>Wingdings</vt:lpstr>
      <vt:lpstr>1_Office 365 PPT Template - 2017</vt:lpstr>
      <vt:lpstr>Microsoft Graph Capabilities</vt:lpstr>
      <vt:lpstr>PowerPoint Presentation</vt:lpstr>
      <vt:lpstr>Understanding the Insights resource type</vt:lpstr>
      <vt:lpstr>Permissions for insights</vt:lpstr>
      <vt:lpstr>Returned data</vt:lpstr>
      <vt:lpstr>Trending</vt:lpstr>
      <vt:lpstr>Used</vt:lpstr>
      <vt:lpstr>Shared</vt:lpstr>
      <vt:lpstr>Retrieving Insights collections</vt:lpstr>
      <vt:lpstr>Demo</vt:lpstr>
      <vt:lpstr>Summary</vt:lpstr>
      <vt:lpstr>Thank you</vt:lpstr>
      <vt:lpstr>PowerPoint Presentation</vt:lpstr>
    </vt:vector>
  </TitlesOfParts>
  <Manager/>
  <Company/>
  <LinksUpToDate>false</LinksUpToDate>
  <SharedDoc>false</SharedDoc>
  <HyperlinksChanged>false</HyperlinksChanged>
  <AppVersion>16.0007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1</cp:revision>
  <dcterms:created xsi:type="dcterms:W3CDTF">2017-08-19T23:50:46Z</dcterms:created>
  <dcterms:modified xsi:type="dcterms:W3CDTF">2017-10-25T12:54:43Z</dcterms:modified>
</cp:coreProperties>
</file>

<file path=docProps/thumbnail.jpeg>
</file>